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8288000" cy="10287000"/>
  <p:notesSz cx="6858000" cy="9144000"/>
  <p:embeddedFontLst>
    <p:embeddedFont>
      <p:font typeface="Arimo Bold" panose="020B070402020202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 Classic" pitchFamily="2" charset="77"/>
      <p:regular r:id="rId40"/>
    </p:embeddedFont>
    <p:embeddedFont>
      <p:font typeface="Montserrat Classic Bold" pitchFamily="2" charset="77"/>
      <p:regular r:id="rId41"/>
      <p:bold r:id="rId42"/>
    </p:embeddedFont>
    <p:embeddedFont>
      <p:font typeface="Source Serif Pro" panose="02040603050405020204" pitchFamily="18" charset="77"/>
      <p:regular r:id="rId43"/>
    </p:embeddedFont>
    <p:embeddedFont>
      <p:font typeface="Source Serif Pro Bold" panose="02040803050405020204" pitchFamily="18" charset="77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29" autoAdjust="0"/>
  </p:normalViewPr>
  <p:slideViewPr>
    <p:cSldViewPr>
      <p:cViewPr varScale="1">
        <p:scale>
          <a:sx n="69" d="100"/>
          <a:sy n="69" d="100"/>
        </p:scale>
        <p:origin x="82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773023" y="-1"/>
            <a:ext cx="7318206" cy="10287001"/>
          </a:xfrm>
          <a:prstGeom prst="rect">
            <a:avLst/>
          </a:prstGeom>
          <a:solidFill>
            <a:srgbClr val="27375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0000"/>
          </a:blip>
          <a:srcRect l="28305" r="28305"/>
          <a:stretch>
            <a:fillRect/>
          </a:stretch>
        </p:blipFill>
        <p:spPr>
          <a:xfrm>
            <a:off x="11773023" y="-2"/>
            <a:ext cx="7318206" cy="102870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" y="-325802"/>
            <a:ext cx="11779243" cy="10612802"/>
            <a:chOff x="1222896" y="-59972"/>
            <a:chExt cx="15705658" cy="14150402"/>
          </a:xfrm>
        </p:grpSpPr>
        <p:sp>
          <p:nvSpPr>
            <p:cNvPr id="5" name="AutoShape 5"/>
            <p:cNvSpPr/>
            <p:nvPr/>
          </p:nvSpPr>
          <p:spPr>
            <a:xfrm>
              <a:off x="1222896" y="11691781"/>
              <a:ext cx="15705658" cy="2398649"/>
            </a:xfrm>
            <a:prstGeom prst="rect">
              <a:avLst/>
            </a:prstGeom>
            <a:solidFill>
              <a:srgbClr val="27375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602791" y="2000975"/>
              <a:ext cx="12733951" cy="8868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04"/>
                </a:lnSpc>
              </a:pPr>
              <a:r>
                <a:rPr lang="en-US" sz="3200" u="sng" spc="336" dirty="0">
                  <a:solidFill>
                    <a:srgbClr val="8AABCA"/>
                  </a:solidFill>
                  <a:latin typeface="Montserrat Classic Bold"/>
                </a:rPr>
                <a:t>INTELLIGENCE OF THINGS WEEK 2020</a:t>
              </a:r>
            </a:p>
            <a:p>
              <a:pPr>
                <a:lnSpc>
                  <a:spcPts val="9504"/>
                </a:lnSpc>
              </a:pPr>
              <a:endParaRPr lang="en-US" sz="8000" spc="336" dirty="0">
                <a:solidFill>
                  <a:srgbClr val="8AABCA"/>
                </a:solidFill>
                <a:latin typeface="Montserrat Classic Bold"/>
              </a:endParaRPr>
            </a:p>
            <a:p>
              <a:pPr>
                <a:lnSpc>
                  <a:spcPts val="9504"/>
                </a:lnSpc>
              </a:pPr>
              <a:r>
                <a:rPr lang="en-US" sz="6000" spc="336" dirty="0">
                  <a:solidFill>
                    <a:srgbClr val="8AABCA"/>
                  </a:solidFill>
                  <a:latin typeface="Montserrat Classic Bold"/>
                </a:rPr>
                <a:t>LEI GERAL DE PROTEÇÃO DE DADOS</a:t>
              </a:r>
            </a:p>
            <a:p>
              <a:pPr>
                <a:lnSpc>
                  <a:spcPts val="9504"/>
                </a:lnSpc>
              </a:pPr>
              <a:endParaRPr lang="en-US" sz="6000" spc="336" dirty="0">
                <a:solidFill>
                  <a:srgbClr val="8AABCA"/>
                </a:solidFill>
                <a:latin typeface="Montserrat Classic Bold"/>
              </a:endParaRPr>
            </a:p>
            <a:p>
              <a:pPr algn="l">
                <a:lnSpc>
                  <a:spcPts val="5124"/>
                </a:lnSpc>
              </a:pPr>
              <a:r>
                <a:rPr lang="en-US" sz="3600" spc="176" dirty="0">
                  <a:solidFill>
                    <a:srgbClr val="8AABCA"/>
                  </a:solidFill>
                  <a:latin typeface="Montserrat Classic Bold"/>
                </a:rPr>
                <a:t>GOVERNANÇA E </a:t>
              </a:r>
              <a:r>
                <a:rPr lang="en-US" sz="3600" spc="176" dirty="0">
                  <a:solidFill>
                    <a:srgbClr val="8AABCA"/>
                  </a:solidFill>
                  <a:latin typeface="Montserrat Classic"/>
                </a:rPr>
                <a:t>COMPLIANCE</a:t>
              </a:r>
              <a:endParaRPr lang="en-US" sz="3600" spc="176" dirty="0">
                <a:solidFill>
                  <a:srgbClr val="8AABCA"/>
                </a:solidFill>
                <a:latin typeface="Montserrat Classic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602791" y="12400695"/>
              <a:ext cx="9280330" cy="674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 dirty="0">
                  <a:solidFill>
                    <a:srgbClr val="F9FCFF"/>
                  </a:solidFill>
                  <a:latin typeface="Source Serif Pro Italics"/>
                </a:rPr>
                <a:t>Prof. Dr. </a:t>
              </a:r>
              <a:r>
                <a:rPr lang="en-US" sz="3000" b="1" dirty="0">
                  <a:solidFill>
                    <a:srgbClr val="F9FCFF"/>
                  </a:solidFill>
                  <a:latin typeface="Source Serif Pro Bold Italics"/>
                </a:rPr>
                <a:t>Rafael da Silva Menezes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02791" y="-59972"/>
              <a:ext cx="10321730" cy="71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358" y="5366686"/>
            <a:ext cx="7297578" cy="4347584"/>
            <a:chOff x="0" y="0"/>
            <a:chExt cx="9730104" cy="5796779"/>
          </a:xfrm>
        </p:grpSpPr>
        <p:sp>
          <p:nvSpPr>
            <p:cNvPr id="3" name="TextBox 3"/>
            <p:cNvSpPr txBox="1"/>
            <p:nvPr/>
          </p:nvSpPr>
          <p:spPr>
            <a:xfrm>
              <a:off x="465752" y="1678381"/>
              <a:ext cx="8798600" cy="379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350">
                  <a:solidFill>
                    <a:srgbClr val="F9FCFF"/>
                  </a:solidFill>
                  <a:latin typeface="Source Serif Pro"/>
                </a:rPr>
                <a:t>Interessados em ingressar na IES</a:t>
              </a:r>
            </a:p>
            <a:p>
              <a:pPr algn="ctr">
                <a:lnSpc>
                  <a:spcPts val="3290"/>
                </a:lnSpc>
              </a:pPr>
              <a:endParaRPr lang="en-US" sz="2350">
                <a:solidFill>
                  <a:srgbClr val="F9FCFF"/>
                </a:solidFill>
                <a:latin typeface="Source Serif Pro"/>
              </a:endParaRPr>
            </a:p>
            <a:p>
              <a:pPr algn="ctr">
                <a:lnSpc>
                  <a:spcPts val="3290"/>
                </a:lnSpc>
              </a:pPr>
              <a:r>
                <a:rPr lang="en-US" sz="2350">
                  <a:solidFill>
                    <a:srgbClr val="F9FCFF"/>
                  </a:solidFill>
                  <a:latin typeface="Source Serif Pro"/>
                </a:rPr>
                <a:t>Interessados em contratar/conveniar com a IES</a:t>
              </a:r>
            </a:p>
            <a:p>
              <a:pPr algn="ctr">
                <a:lnSpc>
                  <a:spcPts val="3290"/>
                </a:lnSpc>
              </a:pPr>
              <a:endParaRPr lang="en-US" sz="2350">
                <a:solidFill>
                  <a:srgbClr val="F9FCFF"/>
                </a:solidFill>
                <a:latin typeface="Source Serif Pro"/>
              </a:endParaRPr>
            </a:p>
            <a:p>
              <a:pPr algn="ctr">
                <a:lnSpc>
                  <a:spcPts val="3290"/>
                </a:lnSpc>
              </a:pPr>
              <a:r>
                <a:rPr lang="en-US" sz="2350">
                  <a:solidFill>
                    <a:srgbClr val="F9FCFF"/>
                  </a:solidFill>
                  <a:latin typeface="Source Serif Pro"/>
                </a:rPr>
                <a:t>Corpo Docente e Discente </a:t>
              </a:r>
            </a:p>
            <a:p>
              <a:pPr algn="ctr">
                <a:lnSpc>
                  <a:spcPts val="3290"/>
                </a:lnSpc>
              </a:pPr>
              <a:endParaRPr lang="en-US" sz="2350">
                <a:solidFill>
                  <a:srgbClr val="F9FCFF"/>
                </a:solidFill>
                <a:latin typeface="Source Serif Pro"/>
              </a:endParaRPr>
            </a:p>
            <a:p>
              <a:pPr algn="ctr">
                <a:lnSpc>
                  <a:spcPts val="3290"/>
                </a:lnSpc>
              </a:pPr>
              <a:r>
                <a:rPr lang="en-US" sz="2350">
                  <a:solidFill>
                    <a:srgbClr val="F9FCFF"/>
                  </a:solidFill>
                  <a:latin typeface="Source Serif Pro"/>
                </a:rPr>
                <a:t>Servidores, Estagiários e Colaboradores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730104" cy="753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>
                  <a:solidFill>
                    <a:srgbClr val="F9FCFF"/>
                  </a:solidFill>
                  <a:latin typeface="Montserrat Classic Bold"/>
                </a:rPr>
                <a:t>RELAÇÕES VERTICAIS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3805731" y="1150491"/>
              <a:ext cx="2118641" cy="117807"/>
            </a:xfrm>
            <a:prstGeom prst="rect">
              <a:avLst/>
            </a:prstGeom>
            <a:solidFill>
              <a:srgbClr val="8AABC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072554" y="5366686"/>
            <a:ext cx="7297578" cy="3528434"/>
            <a:chOff x="0" y="0"/>
            <a:chExt cx="9730104" cy="4704579"/>
          </a:xfrm>
        </p:grpSpPr>
        <p:sp>
          <p:nvSpPr>
            <p:cNvPr id="7" name="TextBox 7"/>
            <p:cNvSpPr txBox="1"/>
            <p:nvPr/>
          </p:nvSpPr>
          <p:spPr>
            <a:xfrm>
              <a:off x="465752" y="1678381"/>
              <a:ext cx="8798600" cy="2698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350">
                  <a:solidFill>
                    <a:srgbClr val="F9FCFF"/>
                  </a:solidFill>
                  <a:latin typeface="Source Serif Pro"/>
                </a:rPr>
                <a:t>Entre Instituições de Pesquisa Nacionais</a:t>
              </a:r>
            </a:p>
            <a:p>
              <a:pPr algn="ctr">
                <a:lnSpc>
                  <a:spcPts val="3290"/>
                </a:lnSpc>
              </a:pPr>
              <a:endParaRPr lang="en-US" sz="2350">
                <a:solidFill>
                  <a:srgbClr val="F9FCFF"/>
                </a:solidFill>
                <a:latin typeface="Source Serif Pro"/>
              </a:endParaRPr>
            </a:p>
            <a:p>
              <a:pPr algn="ctr">
                <a:lnSpc>
                  <a:spcPts val="3290"/>
                </a:lnSpc>
              </a:pPr>
              <a:r>
                <a:rPr lang="en-US" sz="2350">
                  <a:solidFill>
                    <a:srgbClr val="F9FCFF"/>
                  </a:solidFill>
                  <a:latin typeface="Source Serif Pro"/>
                </a:rPr>
                <a:t>Entre Instituições de Pesquisa Estrangeiras</a:t>
              </a:r>
            </a:p>
            <a:p>
              <a:pPr algn="ctr">
                <a:lnSpc>
                  <a:spcPts val="3290"/>
                </a:lnSpc>
              </a:pPr>
              <a:endParaRPr lang="en-US" sz="2350">
                <a:solidFill>
                  <a:srgbClr val="F9FCFF"/>
                </a:solidFill>
                <a:latin typeface="Source Serif Pro"/>
              </a:endParaRPr>
            </a:p>
            <a:p>
              <a:pPr algn="ctr">
                <a:lnSpc>
                  <a:spcPts val="3290"/>
                </a:lnSpc>
              </a:pPr>
              <a:r>
                <a:rPr lang="en-US" sz="2350">
                  <a:solidFill>
                    <a:srgbClr val="F9FCFF"/>
                  </a:solidFill>
                  <a:latin typeface="Source Serif Pro"/>
                </a:rPr>
                <a:t>Entre outros entes da Administração Pública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730104" cy="753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>
                  <a:solidFill>
                    <a:srgbClr val="F9FCFF"/>
                  </a:solidFill>
                  <a:latin typeface="Montserrat Classic Bold"/>
                </a:rPr>
                <a:t>RELAÇÕES HORIZONTAIS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3805731" y="1150491"/>
              <a:ext cx="2118641" cy="117807"/>
            </a:xfrm>
            <a:prstGeom prst="rect">
              <a:avLst/>
            </a:prstGeom>
            <a:solidFill>
              <a:srgbClr val="8AABC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378663" y="-420736"/>
            <a:ext cx="19045325" cy="5238166"/>
            <a:chOff x="0" y="0"/>
            <a:chExt cx="25393767" cy="698422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 t="7929" b="7929"/>
            <a:stretch>
              <a:fillRect/>
            </a:stretch>
          </p:blipFill>
          <p:spPr>
            <a:xfrm>
              <a:off x="0" y="0"/>
              <a:ext cx="12696883" cy="69842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t="7929" b="7929"/>
            <a:stretch>
              <a:fillRect/>
            </a:stretch>
          </p:blipFill>
          <p:spPr>
            <a:xfrm>
              <a:off x="12696883" y="0"/>
              <a:ext cx="12696883" cy="69842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104" y="-452291"/>
            <a:ext cx="19550209" cy="11191583"/>
            <a:chOff x="0" y="0"/>
            <a:chExt cx="26066945" cy="149221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3000"/>
            </a:blip>
            <a:srcRect t="7039" b="7039"/>
            <a:stretch>
              <a:fillRect/>
            </a:stretch>
          </p:blipFill>
          <p:spPr>
            <a:xfrm>
              <a:off x="0" y="0"/>
              <a:ext cx="13033472" cy="746105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43000"/>
            </a:blip>
            <a:srcRect t="7119" b="7119"/>
            <a:stretch>
              <a:fillRect/>
            </a:stretch>
          </p:blipFill>
          <p:spPr>
            <a:xfrm>
              <a:off x="13033472" y="0"/>
              <a:ext cx="13033472" cy="746105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43000"/>
            </a:blip>
            <a:srcRect b="13591"/>
            <a:stretch>
              <a:fillRect/>
            </a:stretch>
          </p:blipFill>
          <p:spPr>
            <a:xfrm>
              <a:off x="0" y="7461055"/>
              <a:ext cx="13033472" cy="746105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alphaModFix amt="43000"/>
            </a:blip>
            <a:srcRect b="14078"/>
            <a:stretch>
              <a:fillRect/>
            </a:stretch>
          </p:blipFill>
          <p:spPr>
            <a:xfrm>
              <a:off x="13033472" y="7461055"/>
              <a:ext cx="13033472" cy="7461055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-685800" y="2953568"/>
            <a:ext cx="19659600" cy="4379864"/>
          </a:xfrm>
          <a:prstGeom prst="rect">
            <a:avLst/>
          </a:prstGeom>
          <a:solidFill>
            <a:srgbClr val="273755"/>
          </a:solidFill>
        </p:spPr>
      </p:sp>
      <p:grpSp>
        <p:nvGrpSpPr>
          <p:cNvPr id="8" name="Group 8"/>
          <p:cNvGrpSpPr/>
          <p:nvPr/>
        </p:nvGrpSpPr>
        <p:grpSpPr>
          <a:xfrm>
            <a:off x="2864681" y="3057180"/>
            <a:ext cx="12194708" cy="4172640"/>
            <a:chOff x="0" y="0"/>
            <a:chExt cx="16259611" cy="5563520"/>
          </a:xfrm>
        </p:grpSpPr>
        <p:sp>
          <p:nvSpPr>
            <p:cNvPr id="9" name="TextBox 9"/>
            <p:cNvSpPr txBox="1"/>
            <p:nvPr/>
          </p:nvSpPr>
          <p:spPr>
            <a:xfrm>
              <a:off x="1537869" y="2111551"/>
              <a:ext cx="13183873" cy="3365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4"/>
                </a:lnSpc>
              </a:pPr>
              <a:r>
                <a:rPr lang="en-US" sz="2946">
                  <a:solidFill>
                    <a:srgbClr val="F9FCFF"/>
                  </a:solidFill>
                  <a:latin typeface="Source Serif Pro"/>
                </a:rPr>
                <a:t>Art. 3º Esta Lei aplica-se a </a:t>
              </a:r>
              <a:r>
                <a:rPr lang="en-US" sz="2946">
                  <a:solidFill>
                    <a:srgbClr val="F9FCFF"/>
                  </a:solidFill>
                  <a:latin typeface="Source Serif Pro Bold"/>
                </a:rPr>
                <a:t>qualquer operação</a:t>
              </a:r>
              <a:r>
                <a:rPr lang="en-US" sz="2946">
                  <a:solidFill>
                    <a:srgbClr val="F9FCFF"/>
                  </a:solidFill>
                  <a:latin typeface="Source Serif Pro"/>
                </a:rPr>
                <a:t> de tratamento realizada por pessoa natural ou por </a:t>
              </a:r>
              <a:r>
                <a:rPr lang="en-US" sz="2946">
                  <a:solidFill>
                    <a:srgbClr val="F9FCFF"/>
                  </a:solidFill>
                  <a:latin typeface="Source Serif Pro Bold"/>
                </a:rPr>
                <a:t>pessoa jurídica de direito público</a:t>
              </a:r>
              <a:r>
                <a:rPr lang="en-US" sz="2946">
                  <a:solidFill>
                    <a:srgbClr val="F9FCFF"/>
                  </a:solidFill>
                  <a:latin typeface="Source Serif Pro"/>
                </a:rPr>
                <a:t> ou privado, independentemente do meio, do país de sua sede ou do país onde estejam localizados os dados, desde que: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6259611" cy="781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7"/>
                </a:lnSpc>
              </a:pPr>
              <a:r>
                <a:rPr lang="en-US" sz="3682">
                  <a:solidFill>
                    <a:srgbClr val="F9FCFF"/>
                  </a:solidFill>
                  <a:latin typeface="Montserrat Classic"/>
                </a:rPr>
                <a:t>LEI N. 13.709/2018 (LGPD)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6528132" y="1387702"/>
              <a:ext cx="3203348" cy="182993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33208" y="1375807"/>
            <a:ext cx="4134435" cy="9554919"/>
          </a:xfrm>
          <a:prstGeom prst="rect">
            <a:avLst/>
          </a:prstGeom>
          <a:solidFill>
            <a:srgbClr val="8AABCA"/>
          </a:solidFill>
        </p:spPr>
      </p:sp>
      <p:grpSp>
        <p:nvGrpSpPr>
          <p:cNvPr id="3" name="Group 3"/>
          <p:cNvGrpSpPr/>
          <p:nvPr/>
        </p:nvGrpSpPr>
        <p:grpSpPr>
          <a:xfrm>
            <a:off x="-633208" y="-399699"/>
            <a:ext cx="19554416" cy="10655566"/>
            <a:chOff x="0" y="0"/>
            <a:chExt cx="26072554" cy="1420742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6072554" cy="3062960"/>
            </a:xfrm>
            <a:prstGeom prst="rect">
              <a:avLst/>
            </a:prstGeom>
            <a:solidFill>
              <a:srgbClr val="27375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698026" y="1195981"/>
              <a:ext cx="18676502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4800">
                  <a:solidFill>
                    <a:srgbClr val="F9FCFF"/>
                  </a:solidFill>
                  <a:latin typeface="Montserrat Classic"/>
                </a:rPr>
                <a:t>POSSÍVEIS SANÇÕES AO SETOR PÚBLICO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313442" y="6283589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r>
                <a:rPr lang="en-US" sz="2725">
                  <a:solidFill>
                    <a:srgbClr val="273755"/>
                  </a:solidFill>
                  <a:latin typeface="Source Serif Pro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313442" y="4706814"/>
              <a:ext cx="12142325" cy="125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84"/>
                </a:lnSpc>
              </a:pPr>
              <a:r>
                <a:rPr lang="en-US" sz="2775">
                  <a:solidFill>
                    <a:srgbClr val="273755"/>
                  </a:solidFill>
                  <a:latin typeface="Montserrat Classic Bold"/>
                </a:rPr>
                <a:t>ADVERTÊNCIA, COM INDICAÇÃO DE PRAZO PARA ADOÇÃO DE MEDIDAS CORRETIVAS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313442" y="9929028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313442" y="7562384"/>
              <a:ext cx="12142325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PUBLICIZAÇÃO DA INFRAÇÃO APÓS DEVIDAMENTE APURADA E CONFIRMADA A SUA OCORRÊNCIA;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313442" y="13568823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313442" y="11202178"/>
              <a:ext cx="12142325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BLOQUEIO DOS DADOS PESSOAIS A QUE SE REFERE A INFRAÇÃO ATÉ A SUA REGULARIZAÇÃO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6313442" y="3838344"/>
              <a:ext cx="5989414" cy="258052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33208" y="1375807"/>
            <a:ext cx="4134435" cy="9554919"/>
          </a:xfrm>
          <a:prstGeom prst="rect">
            <a:avLst/>
          </a:prstGeom>
          <a:solidFill>
            <a:srgbClr val="8AABCA"/>
          </a:solidFill>
        </p:spPr>
      </p:sp>
      <p:grpSp>
        <p:nvGrpSpPr>
          <p:cNvPr id="3" name="Group 3"/>
          <p:cNvGrpSpPr/>
          <p:nvPr/>
        </p:nvGrpSpPr>
        <p:grpSpPr>
          <a:xfrm>
            <a:off x="-633208" y="-399699"/>
            <a:ext cx="19554416" cy="11188966"/>
            <a:chOff x="0" y="0"/>
            <a:chExt cx="26072554" cy="1491862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6072554" cy="3062960"/>
            </a:xfrm>
            <a:prstGeom prst="rect">
              <a:avLst/>
            </a:prstGeom>
            <a:solidFill>
              <a:srgbClr val="27375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698026" y="1195981"/>
              <a:ext cx="18676502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4800">
                  <a:solidFill>
                    <a:srgbClr val="F9FCFF"/>
                  </a:solidFill>
                  <a:latin typeface="Montserrat Classic"/>
                </a:rPr>
                <a:t>POSSÍVEIS SANÇÕES AO SETOR PÚBLICO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313442" y="6283589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r>
                <a:rPr lang="en-US" sz="2725">
                  <a:solidFill>
                    <a:srgbClr val="273755"/>
                  </a:solidFill>
                  <a:latin typeface="Source Serif Pro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313442" y="4706814"/>
              <a:ext cx="12142325" cy="125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84"/>
                </a:lnSpc>
              </a:pPr>
              <a:r>
                <a:rPr lang="en-US" sz="2775">
                  <a:solidFill>
                    <a:srgbClr val="273755"/>
                  </a:solidFill>
                  <a:latin typeface="Montserrat Classic Bold"/>
                </a:rPr>
                <a:t>ELIMINAÇÃO DOS DADOS PESSOAIS A QUE SE REFERE A INFRAÇÃO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313442" y="12062628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313442" y="7562384"/>
              <a:ext cx="12142325" cy="4232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SUSPENSÃO PARCIAL DO FUNCIONAMENTO DO BANCO DE DADOS A QUE SE REFERE A INFRAÇÃO PELO PERÍODO MÁXIMO DE 6 (SEIS) MESES, PRORROGÁVEL POR IGUAL PERÍODO, ATÉ A REGULARIZAÇÃO DA ATIVIDADE DE TRATAMENTO PELO CONTROLADOR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313442" y="14280023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313442" y="13335778"/>
              <a:ext cx="1214232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6313442" y="3838344"/>
              <a:ext cx="5989414" cy="258052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33208" y="1375807"/>
            <a:ext cx="4134435" cy="9554919"/>
          </a:xfrm>
          <a:prstGeom prst="rect">
            <a:avLst/>
          </a:prstGeom>
          <a:solidFill>
            <a:srgbClr val="8AABCA"/>
          </a:solidFill>
        </p:spPr>
      </p:sp>
      <p:grpSp>
        <p:nvGrpSpPr>
          <p:cNvPr id="3" name="Group 3"/>
          <p:cNvGrpSpPr/>
          <p:nvPr/>
        </p:nvGrpSpPr>
        <p:grpSpPr>
          <a:xfrm>
            <a:off x="-633208" y="-399699"/>
            <a:ext cx="19554416" cy="11046091"/>
            <a:chOff x="0" y="0"/>
            <a:chExt cx="26072554" cy="1472812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6072554" cy="3062960"/>
            </a:xfrm>
            <a:prstGeom prst="rect">
              <a:avLst/>
            </a:prstGeom>
            <a:solidFill>
              <a:srgbClr val="27375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698026" y="1195981"/>
              <a:ext cx="18676502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4800">
                  <a:solidFill>
                    <a:srgbClr val="F9FCFF"/>
                  </a:solidFill>
                  <a:latin typeface="Montserrat Classic"/>
                </a:rPr>
                <a:t>POSSÍVEIS SANÇÕES AO SETOR PÚBLICO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313442" y="8226689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r>
                <a:rPr lang="en-US" sz="2725">
                  <a:solidFill>
                    <a:srgbClr val="273755"/>
                  </a:solidFill>
                  <a:latin typeface="Source Serif Pro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313442" y="4706814"/>
              <a:ext cx="12142325" cy="3201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84"/>
                </a:lnSpc>
              </a:pPr>
              <a:r>
                <a:rPr lang="en-US" sz="2775">
                  <a:solidFill>
                    <a:srgbClr val="273755"/>
                  </a:solidFill>
                  <a:latin typeface="Montserrat Classic Bold"/>
                </a:rPr>
                <a:t>SUSPENSÃO DO EXERCÍCIO DA ATIVIDADE DE TRATAMENTO DOS DADOS PESSOAIS A QUE SE REFERE A INFRAÇÃO PELO PERÍODO MÁXIMO DE 6 (SEIS) MESES, PRORROGÁVEL POR IGUAL PERÍODO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313442" y="11872128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313442" y="9505484"/>
              <a:ext cx="12142325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PROIBIÇÃO PARCIAL OU TOTAL DO EXERCÍCIO DE ATIVIDADES RELACIONADAS A TRATAMENTO DE DADOS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313442" y="14089523"/>
              <a:ext cx="10874232" cy="59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5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313442" y="13145278"/>
              <a:ext cx="1214232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6313442" y="3838344"/>
              <a:ext cx="5989414" cy="258052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2687" y="153617"/>
            <a:ext cx="11782626" cy="9979765"/>
            <a:chOff x="0" y="0"/>
            <a:chExt cx="15710168" cy="13306354"/>
          </a:xfrm>
        </p:grpSpPr>
        <p:sp>
          <p:nvSpPr>
            <p:cNvPr id="3" name="TextBox 3"/>
            <p:cNvSpPr txBox="1"/>
            <p:nvPr/>
          </p:nvSpPr>
          <p:spPr>
            <a:xfrm>
              <a:off x="2288805" y="1034089"/>
              <a:ext cx="11132558" cy="15282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>
                  <a:solidFill>
                    <a:srgbClr val="F9FCFF"/>
                  </a:solidFill>
                  <a:latin typeface="Montserrat Classic Bold"/>
                </a:rPr>
                <a:t>ART. 52, DA LEI GERAL DE PROTEÇÃO DE DADOS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316854" y="10135490"/>
              <a:ext cx="11076460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9FCFF"/>
                  </a:solidFill>
                  <a:latin typeface="Montserrat Classic"/>
                </a:rPr>
                <a:t>SANÇÕES INSTITUCIONAIS QUE PODEM SER CUMULADAS COM SANÇÕES PESSOAIS AOS AGENTES DE TRATAMENTO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527219"/>
              <a:ext cx="15710168" cy="5928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0"/>
                </a:lnSpc>
              </a:pPr>
              <a:r>
                <a:rPr lang="en-US" sz="3900" spc="97">
                  <a:solidFill>
                    <a:srgbClr val="8AABCA"/>
                  </a:solidFill>
                  <a:ea typeface="Source Serif Pro"/>
                </a:rPr>
                <a:t>§ 3º O DISPOSTO NOS INCISOS I, IV, V, VI, X, XI E XII DO CAPUT DESTE ARTIGO PODERÁ SER APLICADO ÀS ENTIDADES E AOS ÓRGÃOS PÚBLICOS, </a:t>
              </a:r>
              <a:r>
                <a:rPr lang="en-US" sz="3900" spc="97">
                  <a:solidFill>
                    <a:srgbClr val="8AABCA"/>
                  </a:solidFill>
                  <a:latin typeface="Source Serif Pro Bold"/>
                </a:rPr>
                <a:t>SEM PREJUÍZO</a:t>
              </a:r>
              <a:r>
                <a:rPr lang="en-US" sz="3900" spc="97">
                  <a:solidFill>
                    <a:srgbClr val="8AABCA"/>
                  </a:solidFill>
                  <a:latin typeface="Source Serif Pro"/>
                </a:rPr>
                <a:t> DO DISPOSTO NA </a:t>
              </a:r>
              <a:r>
                <a:rPr lang="en-US" sz="3900" spc="97">
                  <a:solidFill>
                    <a:srgbClr val="8AABCA"/>
                  </a:solidFill>
                  <a:latin typeface="Source Serif Pro Bold"/>
                </a:rPr>
                <a:t>LEI Nº 8.112</a:t>
              </a:r>
              <a:r>
                <a:rPr lang="en-US" sz="3900" spc="97">
                  <a:solidFill>
                    <a:srgbClr val="8AABCA"/>
                  </a:solidFill>
                  <a:latin typeface="Source Serif Pro"/>
                </a:rPr>
                <a:t>, DE 11 DE DEZEMBRO DE 1990, NA </a:t>
              </a:r>
              <a:r>
                <a:rPr lang="en-US" sz="3900" spc="97">
                  <a:solidFill>
                    <a:srgbClr val="8AABCA"/>
                  </a:solidFill>
                  <a:latin typeface="Source Serif Pro Bold"/>
                </a:rPr>
                <a:t>LEI Nº 8.429</a:t>
              </a:r>
              <a:r>
                <a:rPr lang="en-US" sz="3900" spc="97">
                  <a:solidFill>
                    <a:srgbClr val="8AABCA"/>
                  </a:solidFill>
                  <a:latin typeface="Source Serif Pro"/>
                </a:rPr>
                <a:t>, DE 2 DE JUNHO DE 1992, E NA </a:t>
              </a:r>
              <a:r>
                <a:rPr lang="en-US" sz="3900" spc="97">
                  <a:solidFill>
                    <a:srgbClr val="8AABCA"/>
                  </a:solidFill>
                  <a:latin typeface="Source Serif Pro Bold"/>
                </a:rPr>
                <a:t>LEI Nº 12.527</a:t>
              </a:r>
              <a:r>
                <a:rPr lang="en-US" sz="3900" spc="97">
                  <a:solidFill>
                    <a:srgbClr val="8AABCA"/>
                  </a:solidFill>
                  <a:latin typeface="Source Serif Pro"/>
                </a:rPr>
                <a:t>, DE 18 DE NOVEMBRO DE 2011.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6711616" y="0"/>
              <a:ext cx="2286936" cy="89758"/>
            </a:xfrm>
            <a:prstGeom prst="rect">
              <a:avLst/>
            </a:prstGeom>
            <a:solidFill>
              <a:srgbClr val="8AABCA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6711616" y="13216596"/>
              <a:ext cx="2286936" cy="89758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97034" y="1745329"/>
            <a:ext cx="10893929" cy="6767767"/>
            <a:chOff x="-1" y="-38100"/>
            <a:chExt cx="14525239" cy="9023689"/>
          </a:xfrm>
        </p:grpSpPr>
        <p:sp>
          <p:nvSpPr>
            <p:cNvPr id="3" name="TextBox 3"/>
            <p:cNvSpPr txBox="1"/>
            <p:nvPr/>
          </p:nvSpPr>
          <p:spPr>
            <a:xfrm>
              <a:off x="-1" y="0"/>
              <a:ext cx="14525239" cy="7420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32"/>
                </a:lnSpc>
              </a:pPr>
              <a:r>
                <a:rPr lang="en-US" sz="5800" dirty="0">
                  <a:solidFill>
                    <a:srgbClr val="8AABCA"/>
                  </a:solidFill>
                  <a:latin typeface="Montserrat Classic"/>
                </a:rPr>
                <a:t>TRATAMENTO DIFERENCIADO DE ACORDO COM O </a:t>
              </a:r>
              <a:r>
                <a:rPr lang="en-US" sz="5800" dirty="0">
                  <a:solidFill>
                    <a:srgbClr val="8AABCA"/>
                  </a:solidFill>
                  <a:latin typeface="Montserrat Classic Bold"/>
                </a:rPr>
                <a:t>TIPO DE DADO</a:t>
              </a:r>
              <a:r>
                <a:rPr lang="en-US" sz="5800" dirty="0">
                  <a:solidFill>
                    <a:srgbClr val="8AABCA"/>
                  </a:solidFill>
                  <a:latin typeface="Montserrat Classic"/>
                </a:rPr>
                <a:t> E COM A </a:t>
              </a:r>
              <a:r>
                <a:rPr lang="en-US" sz="5800" dirty="0">
                  <a:solidFill>
                    <a:srgbClr val="8AABCA"/>
                  </a:solidFill>
                  <a:latin typeface="Montserrat Classic Bold"/>
                </a:rPr>
                <a:t>FINALIDADE</a:t>
              </a:r>
              <a:r>
                <a:rPr lang="en-US" sz="5800" dirty="0">
                  <a:solidFill>
                    <a:srgbClr val="8AABCA"/>
                  </a:solidFill>
                  <a:latin typeface="Montserrat Classic"/>
                </a:rPr>
                <a:t> DE SEU USO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95113" y="-38100"/>
              <a:ext cx="12535012" cy="753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73776" y="8309314"/>
              <a:ext cx="1177768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>
              <a:off x="6105127" y="7557850"/>
              <a:ext cx="2314985" cy="117807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87627" y="2129451"/>
            <a:ext cx="8244235" cy="1123273"/>
            <a:chOff x="0" y="0"/>
            <a:chExt cx="10992313" cy="1497698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10992313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LIVRE ACESSO E TRANSPARÊNCIA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374"/>
              <a:ext cx="1015565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>
                  <a:solidFill>
                    <a:srgbClr val="273755"/>
                  </a:solidFill>
                  <a:latin typeface="Source Serif Pro Italics"/>
                </a:rPr>
                <a:t>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15065" y="4996756"/>
            <a:ext cx="8244235" cy="1656673"/>
            <a:chOff x="0" y="0"/>
            <a:chExt cx="10992313" cy="2208898"/>
          </a:xfrm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10992313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FINALIDADE, ADEQUAÇÃO E NECESSIDADE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63574"/>
              <a:ext cx="1015565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>
                  <a:solidFill>
                    <a:srgbClr val="273755"/>
                  </a:solidFill>
                  <a:latin typeface="Source Serif Pro Italics"/>
                </a:rPr>
                <a:t>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87627" y="8248357"/>
            <a:ext cx="8244235" cy="1123273"/>
            <a:chOff x="0" y="0"/>
            <a:chExt cx="10992313" cy="1497698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10992313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QUALIDADE, SEGURANÇA E PREVENÇÃO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374"/>
              <a:ext cx="1015565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5"/>
                </a:lnSpc>
              </a:pPr>
              <a:r>
                <a:rPr lang="en-US" sz="2275">
                  <a:solidFill>
                    <a:srgbClr val="273755"/>
                  </a:solidFill>
                  <a:latin typeface="Source Serif Pro Italics"/>
                </a:rPr>
                <a:t> 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64913" y="-403907"/>
            <a:ext cx="19217827" cy="1858622"/>
            <a:chOff x="0" y="0"/>
            <a:chExt cx="25623769" cy="2478163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25623769" cy="2478163"/>
            </a:xfrm>
            <a:prstGeom prst="rect">
              <a:avLst/>
            </a:prstGeom>
            <a:solidFill>
              <a:srgbClr val="27375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3540322" y="1006127"/>
              <a:ext cx="18543125" cy="102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40"/>
                </a:lnSpc>
              </a:pPr>
              <a:r>
                <a:rPr lang="en-US" sz="4800" spc="120">
                  <a:solidFill>
                    <a:srgbClr val="F9FCFF"/>
                  </a:solidFill>
                  <a:latin typeface="Montserrat Classic"/>
                </a:rPr>
                <a:t>FUNDAMENTOS E PRINCÍPIOS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8984" y="7714957"/>
            <a:ext cx="8244235" cy="2190073"/>
            <a:chOff x="0" y="0"/>
            <a:chExt cx="10992313" cy="292009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10992313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PRESTAÇÃO DE CONTAS E RESPONSABILIZAÇÃO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374774"/>
              <a:ext cx="1015565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>
                  <a:solidFill>
                    <a:srgbClr val="273755"/>
                  </a:solidFill>
                  <a:latin typeface="Source Serif Pro Italics"/>
                </a:rPr>
                <a:t> 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56509" y="2062776"/>
            <a:ext cx="714918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Classic Bold"/>
              </a:rPr>
              <a:t>AUTODETERMINAÇÃO INFORMATIVA E DIREITOS FUNDAMENTAIS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67000" y="5076825"/>
            <a:ext cx="4059067" cy="478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Montserrat Classic Bold"/>
              </a:rPr>
              <a:t>DESENVOLVIMENTO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3903" b="35669"/>
          <a:stretch>
            <a:fillRect/>
          </a:stretch>
        </p:blipFill>
        <p:spPr>
          <a:xfrm>
            <a:off x="-535318" y="-659282"/>
            <a:ext cx="19278030" cy="26186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968722"/>
            <a:ext cx="6065047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9"/>
              </a:lnSpc>
            </a:pPr>
            <a:r>
              <a:rPr lang="en-US" sz="5800">
                <a:solidFill>
                  <a:srgbClr val="273755"/>
                </a:solidFill>
                <a:latin typeface="Montserrat Classic Bold"/>
              </a:rPr>
              <a:t>ALGUNS CONCEITOS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477936" y="2274831"/>
            <a:ext cx="10810064" cy="7790618"/>
            <a:chOff x="0" y="0"/>
            <a:chExt cx="14413419" cy="10387491"/>
          </a:xfrm>
        </p:grpSpPr>
        <p:sp>
          <p:nvSpPr>
            <p:cNvPr id="5" name="TextBox 5"/>
            <p:cNvSpPr txBox="1"/>
            <p:nvPr/>
          </p:nvSpPr>
          <p:spPr>
            <a:xfrm>
              <a:off x="0" y="868044"/>
              <a:ext cx="12908143" cy="125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informação relacionada a pessoa natural identificada ou identificável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DADO PESSOAL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00683"/>
              <a:ext cx="12908143" cy="3200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dado pessoal sobre origem racial ou étnica, convicção religiosa, opinião política, filiação a sindicato ou a organização de caráter religioso, filosófico ou político, dado referente à saúde ou à vida sexual, dado genético ou biométrico, quando vinculado a uma pessoa natural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765964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DADO PESSOAL SENSÍVEL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476423"/>
              <a:ext cx="12908143" cy="1905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dado relativo a titular que não possa ser identificado, considerando a utilização de meios técnicos razoáveis e disponíveis na ocasião de seu tratamento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541703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DADO ANONIMIZADO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28700" y="2609965"/>
            <a:ext cx="4492061" cy="193539"/>
          </a:xfrm>
          <a:prstGeom prst="rect">
            <a:avLst/>
          </a:prstGeom>
          <a:solidFill>
            <a:srgbClr val="8AABCA"/>
          </a:solid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3903" b="35669"/>
          <a:stretch>
            <a:fillRect/>
          </a:stretch>
        </p:blipFill>
        <p:spPr>
          <a:xfrm>
            <a:off x="-535318" y="-659282"/>
            <a:ext cx="19278030" cy="26186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928440"/>
            <a:ext cx="6065047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9"/>
              </a:lnSpc>
            </a:pPr>
            <a:r>
              <a:rPr lang="en-US" sz="5800">
                <a:solidFill>
                  <a:srgbClr val="273755"/>
                </a:solidFill>
                <a:latin typeface="Montserrat Classic Bold"/>
              </a:rPr>
              <a:t>ALGUNS CONCEITOS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477936" y="2496382"/>
            <a:ext cx="10810064" cy="6819068"/>
            <a:chOff x="0" y="0"/>
            <a:chExt cx="14413419" cy="9092091"/>
          </a:xfrm>
        </p:grpSpPr>
        <p:sp>
          <p:nvSpPr>
            <p:cNvPr id="5" name="TextBox 5"/>
            <p:cNvSpPr txBox="1"/>
            <p:nvPr/>
          </p:nvSpPr>
          <p:spPr>
            <a:xfrm>
              <a:off x="0" y="868044"/>
              <a:ext cx="12908143" cy="125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pessoa natural a quem se referem os dados pessoais que são objeto de tratamento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TITULAR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00683"/>
              <a:ext cx="12908143" cy="1905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pessoa natural ou jurídica, de direito público ou privado, a quem competem as decisões referentes ao tratamento de dados pessoais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765964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CONTROLADOR </a:t>
              </a:r>
              <a:r>
                <a:rPr lang="en-US" sz="3000">
                  <a:solidFill>
                    <a:srgbClr val="273755"/>
                  </a:solidFill>
                  <a:latin typeface="Montserrat Classic"/>
                </a:rPr>
                <a:t>(PRÓPRIA IES OU COMITÊ, P. EX.)</a:t>
              </a: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181023"/>
              <a:ext cx="12908143" cy="1905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pessoa natural ou jurídica, de direito público ou privado, que realiza o tratamento de dados pessoais em nome do controlador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246303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OPERADOR </a:t>
              </a:r>
              <a:r>
                <a:rPr lang="en-US" sz="3000">
                  <a:solidFill>
                    <a:srgbClr val="273755"/>
                  </a:solidFill>
                  <a:latin typeface="Montserrat Classic"/>
                </a:rPr>
                <a:t>(DATAPREV, SERVIDORES P. EX.)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28700" y="2609965"/>
            <a:ext cx="4492061" cy="193539"/>
          </a:xfrm>
          <a:prstGeom prst="rect">
            <a:avLst/>
          </a:prstGeom>
          <a:solidFill>
            <a:srgbClr val="8AABCA"/>
          </a:solid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2687" y="2039567"/>
            <a:ext cx="11782626" cy="6207865"/>
            <a:chOff x="0" y="0"/>
            <a:chExt cx="15710168" cy="8277154"/>
          </a:xfrm>
        </p:grpSpPr>
        <p:sp>
          <p:nvSpPr>
            <p:cNvPr id="3" name="TextBox 3"/>
            <p:cNvSpPr txBox="1"/>
            <p:nvPr/>
          </p:nvSpPr>
          <p:spPr>
            <a:xfrm>
              <a:off x="1149484" y="5106290"/>
              <a:ext cx="13512800" cy="2098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9FCFF"/>
                  </a:solidFill>
                  <a:latin typeface="Montserrat Classic Bold"/>
                </a:rPr>
                <a:t>"A DIFERENÇA </a:t>
              </a:r>
              <a:r>
                <a:rPr lang="en-US" sz="3000" dirty="0" err="1">
                  <a:solidFill>
                    <a:srgbClr val="F9FCFF"/>
                  </a:solidFill>
                  <a:latin typeface="Montserrat Classic Bold"/>
                </a:rPr>
                <a:t>É</a:t>
              </a:r>
              <a:r>
                <a:rPr lang="en-US" sz="3000" dirty="0">
                  <a:solidFill>
                    <a:srgbClr val="F9FCFF"/>
                  </a:solidFill>
                  <a:latin typeface="Montserrat Classic Bold"/>
                </a:rPr>
                <a:t> QUE O PETRÓLEO VAI ACABAR UM DIA, OS DADOS NÃO…"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9FCFF"/>
                  </a:solidFill>
                  <a:latin typeface="Montserrat Classic"/>
                </a:rPr>
                <a:t>AJAY BANGA, CEO MASTERCARD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97005"/>
              <a:ext cx="15710168" cy="1673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0"/>
                </a:lnSpc>
              </a:pPr>
              <a:r>
                <a:rPr lang="en-US" sz="3900" spc="97" dirty="0">
                  <a:solidFill>
                    <a:srgbClr val="8AABCA"/>
                  </a:solidFill>
                  <a:latin typeface="Source Serif Pro Bold"/>
                </a:rPr>
                <a:t>"DATA IS THE NEW OIL"</a:t>
              </a:r>
            </a:p>
            <a:p>
              <a:pPr algn="ctr">
                <a:lnSpc>
                  <a:spcPts val="5070"/>
                </a:lnSpc>
              </a:pPr>
              <a:r>
                <a:rPr lang="en-US" sz="3900" spc="97" dirty="0">
                  <a:solidFill>
                    <a:srgbClr val="8AABCA"/>
                  </a:solidFill>
                  <a:latin typeface="Source Serif Pro"/>
                </a:rPr>
                <a:t>CLIVE HUMBY, MATEMÁTICO LONDRINO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6711616" y="0"/>
              <a:ext cx="2286936" cy="89758"/>
            </a:xfrm>
            <a:prstGeom prst="rect">
              <a:avLst/>
            </a:prstGeom>
            <a:solidFill>
              <a:srgbClr val="8AABCA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6711616" y="8187396"/>
              <a:ext cx="2286936" cy="89758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3903" b="35669"/>
          <a:stretch>
            <a:fillRect/>
          </a:stretch>
        </p:blipFill>
        <p:spPr>
          <a:xfrm>
            <a:off x="-535318" y="-659282"/>
            <a:ext cx="19278030" cy="26186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029145"/>
            <a:ext cx="6065047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9"/>
              </a:lnSpc>
            </a:pPr>
            <a:r>
              <a:rPr lang="en-US" sz="5800">
                <a:solidFill>
                  <a:srgbClr val="273755"/>
                </a:solidFill>
                <a:latin typeface="Montserrat Classic Bold"/>
              </a:rPr>
              <a:t>ALGUNS CONCEITOS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477936" y="2144262"/>
            <a:ext cx="10810064" cy="7836390"/>
            <a:chOff x="0" y="-66675"/>
            <a:chExt cx="14413419" cy="10448521"/>
          </a:xfrm>
        </p:grpSpPr>
        <p:sp>
          <p:nvSpPr>
            <p:cNvPr id="5" name="TextBox 5"/>
            <p:cNvSpPr txBox="1"/>
            <p:nvPr/>
          </p:nvSpPr>
          <p:spPr>
            <a:xfrm>
              <a:off x="0" y="868044"/>
              <a:ext cx="12908143" cy="1905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pessoa indicada pelo controlador e operador para atuar como canal de comunicação entre o controlador, os titulares dos dados e a Autoridade Nacional de Proteção de Dados (ANPD)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ENCARREGADO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348383"/>
              <a:ext cx="12908143" cy="3848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toda operação realizada com dados pessoais, como as que se referem a coleta, produção, recepção, classificação, utilização, acesso, reprodução, transmissão, distribuição, processamento, arquivamento, armazenamento, eliminação, avaliação ou controle da informação, modificação, comunicação, transferência, difusão ou extração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51800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273755"/>
                  </a:solidFill>
                  <a:latin typeface="Montserrat Classic Bold"/>
                </a:rPr>
                <a:t>TRATAMENTO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771823"/>
              <a:ext cx="12908143" cy="610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o controlador e o operador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095549"/>
              <a:ext cx="1441341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273755"/>
                  </a:solidFill>
                  <a:latin typeface="Montserrat Classic Bold"/>
                </a:rPr>
                <a:t>AGENTE DE TRATAMENTO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28700" y="2609965"/>
            <a:ext cx="4492061" cy="193539"/>
          </a:xfrm>
          <a:prstGeom prst="rect">
            <a:avLst/>
          </a:prstGeom>
          <a:solidFill>
            <a:srgbClr val="8AABCA"/>
          </a:solid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9061" y="-506987"/>
            <a:ext cx="5922564" cy="11300974"/>
          </a:xfrm>
          <a:prstGeom prst="rect">
            <a:avLst/>
          </a:prstGeom>
          <a:solidFill>
            <a:srgbClr val="27375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6998" r="3338"/>
          <a:stretch>
            <a:fillRect/>
          </a:stretch>
        </p:blipFill>
        <p:spPr>
          <a:xfrm>
            <a:off x="-570853" y="666750"/>
            <a:ext cx="5320166" cy="8953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246772" y="1028700"/>
            <a:ext cx="9947273" cy="6338302"/>
            <a:chOff x="0" y="0"/>
            <a:chExt cx="13263030" cy="8451070"/>
          </a:xfrm>
        </p:grpSpPr>
        <p:sp>
          <p:nvSpPr>
            <p:cNvPr id="5" name="TextBox 5"/>
            <p:cNvSpPr txBox="1"/>
            <p:nvPr/>
          </p:nvSpPr>
          <p:spPr>
            <a:xfrm>
              <a:off x="0" y="4602547"/>
              <a:ext cx="10902281" cy="3848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 Bold"/>
                </a:rPr>
                <a:t>Com Consentimento </a:t>
              </a:r>
            </a:p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 Bold"/>
                </a:rPr>
                <a:t>- regra geral</a:t>
              </a:r>
            </a:p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observar conteúdo e forma do consentimento</a:t>
              </a:r>
            </a:p>
            <a:p>
              <a:pPr>
                <a:lnSpc>
                  <a:spcPts val="3919"/>
                </a:lnSpc>
              </a:pPr>
              <a:endParaRPr lang="en-US" sz="2800">
                <a:solidFill>
                  <a:srgbClr val="273755"/>
                </a:solidFill>
                <a:latin typeface="Source Serif Pro"/>
              </a:endParaRPr>
            </a:p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 Bold"/>
                </a:rPr>
                <a:t>Independente do Consentimento 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 Bold"/>
                </a:rPr>
                <a:t>- situações específicas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3263030" cy="233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59"/>
                </a:lnSpc>
              </a:pPr>
              <a:r>
                <a:rPr lang="en-US" sz="5800">
                  <a:solidFill>
                    <a:srgbClr val="273755"/>
                  </a:solidFill>
                  <a:latin typeface="Montserrat Classic Bold"/>
                </a:rPr>
                <a:t>TRATAMENTO DE DADOS PESSOAIS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727296"/>
              <a:ext cx="11188656" cy="753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273755"/>
                  </a:solidFill>
                  <a:latin typeface="Montserrat Classic"/>
                </a:rPr>
                <a:t>ART. 7 - 10, DA LGPD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028083"/>
              <a:ext cx="5288187" cy="145856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9061" y="-506987"/>
            <a:ext cx="5922564" cy="11300974"/>
          </a:xfrm>
          <a:prstGeom prst="rect">
            <a:avLst/>
          </a:prstGeom>
          <a:solidFill>
            <a:srgbClr val="27375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6998" r="3338"/>
          <a:stretch>
            <a:fillRect/>
          </a:stretch>
        </p:blipFill>
        <p:spPr>
          <a:xfrm>
            <a:off x="-570853" y="666750"/>
            <a:ext cx="5320166" cy="8953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246772" y="1028700"/>
            <a:ext cx="9947273" cy="9252952"/>
            <a:chOff x="0" y="0"/>
            <a:chExt cx="13263030" cy="12337270"/>
          </a:xfrm>
        </p:grpSpPr>
        <p:sp>
          <p:nvSpPr>
            <p:cNvPr id="5" name="TextBox 5"/>
            <p:cNvSpPr txBox="1"/>
            <p:nvPr/>
          </p:nvSpPr>
          <p:spPr>
            <a:xfrm>
              <a:off x="0" y="4602547"/>
              <a:ext cx="10902281" cy="7734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 Bold"/>
                </a:rPr>
                <a:t>Com Consentimento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regra geral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observar conteúdo e forma do consentimento</a:t>
              </a:r>
            </a:p>
            <a:p>
              <a:pPr algn="l">
                <a:lnSpc>
                  <a:spcPts val="3919"/>
                </a:lnSpc>
              </a:pPr>
              <a:endParaRPr lang="en-US" sz="2800">
                <a:solidFill>
                  <a:srgbClr val="273755"/>
                </a:solidFill>
                <a:latin typeface="Source Serif Pro"/>
              </a:endParaRP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 Bold"/>
                </a:rPr>
                <a:t>Independente do Consentimento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situações excepcionais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políticas públicas previstas em lei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órgão de pesquisa (anonimização)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vida e incolumidade física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tutela da saúde (exclusividade) 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- fraude e segurança</a:t>
              </a:r>
            </a:p>
            <a:p>
              <a:pPr algn="l">
                <a:lnSpc>
                  <a:spcPts val="3919"/>
                </a:lnSpc>
              </a:pPr>
              <a:endParaRPr lang="en-US" sz="2800">
                <a:solidFill>
                  <a:srgbClr val="273755"/>
                </a:solidFill>
                <a:latin typeface="Source Serif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3263030" cy="233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59"/>
                </a:lnSpc>
              </a:pPr>
              <a:r>
                <a:rPr lang="en-US" sz="5800">
                  <a:solidFill>
                    <a:srgbClr val="273755"/>
                  </a:solidFill>
                  <a:latin typeface="Montserrat Classic Bold"/>
                </a:rPr>
                <a:t>TRATAMENTO DE DADOS PESSOAIS SENSÍVEIS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727296"/>
              <a:ext cx="11188656" cy="753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273755"/>
                  </a:solidFill>
                  <a:latin typeface="Montserrat Classic"/>
                </a:rPr>
                <a:t>ART. 11 - 13, DA LGPD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4028083"/>
              <a:ext cx="5288187" cy="145856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96318" y="-506987"/>
            <a:ext cx="9225343" cy="11343048"/>
          </a:xfrm>
          <a:prstGeom prst="rect">
            <a:avLst/>
          </a:prstGeom>
          <a:solidFill>
            <a:srgbClr val="273755"/>
          </a:solidFill>
        </p:spPr>
      </p:sp>
      <p:sp>
        <p:nvSpPr>
          <p:cNvPr id="3" name="TextBox 3"/>
          <p:cNvSpPr txBox="1"/>
          <p:nvPr/>
        </p:nvSpPr>
        <p:spPr>
          <a:xfrm>
            <a:off x="8763000" y="363345"/>
            <a:ext cx="9525000" cy="9560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CONFIRMAR A EXISTÊNCIA DE TRATAMENTO (INFORMAÇÃO);</a:t>
            </a:r>
          </a:p>
          <a:p>
            <a:pPr>
              <a:lnSpc>
                <a:spcPts val="3359"/>
              </a:lnSpc>
            </a:pPr>
            <a:endParaRPr lang="en-US" sz="2000" dirty="0">
              <a:solidFill>
                <a:srgbClr val="273755"/>
              </a:solidFill>
              <a:latin typeface="Source Serif Pro Bold"/>
            </a:endParaRPr>
          </a:p>
          <a:p>
            <a:pPr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ACE</a:t>
            </a:r>
            <a:r>
              <a:rPr lang="en-US" sz="2000" dirty="0">
                <a:solidFill>
                  <a:srgbClr val="273755"/>
                </a:solidFill>
                <a:latin typeface="Arimo Bold"/>
              </a:rPr>
              <a:t>SSAR OS DADOS;</a:t>
            </a:r>
          </a:p>
          <a:p>
            <a:pPr>
              <a:lnSpc>
                <a:spcPts val="3359"/>
              </a:lnSpc>
            </a:pPr>
            <a:endParaRPr lang="en-US" sz="2000" dirty="0">
              <a:solidFill>
                <a:srgbClr val="273755"/>
              </a:solidFill>
              <a:latin typeface="Arimo Bold"/>
            </a:endParaRPr>
          </a:p>
          <a:p>
            <a:pPr algn="l"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Arimo Bold"/>
              </a:rPr>
              <a:t>C</a:t>
            </a: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OR</a:t>
            </a:r>
            <a:r>
              <a:rPr lang="en-US" sz="2000" dirty="0">
                <a:solidFill>
                  <a:srgbClr val="273755"/>
                </a:solidFill>
                <a:latin typeface="Arimo Bold"/>
              </a:rPr>
              <a:t>REÇÃO DE SEUS DADOS (INC</a:t>
            </a: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OMPLETOS, INEXATOS OU DESATUALIZADOS);</a:t>
            </a:r>
          </a:p>
          <a:p>
            <a:pPr algn="l">
              <a:lnSpc>
                <a:spcPts val="3359"/>
              </a:lnSpc>
            </a:pPr>
            <a:endParaRPr lang="en-US" sz="2000" dirty="0">
              <a:solidFill>
                <a:srgbClr val="273755"/>
              </a:solidFill>
              <a:latin typeface="Source Serif Pro Bold"/>
            </a:endParaRPr>
          </a:p>
          <a:p>
            <a:pPr algn="l"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ANONIMIZAÇÃO, BLOQUEIO OU ELIMINAÇÃO DE DADOS (DESNECESSÁRIOS, EXCESSIVOS OU EM DESCONFORMIDADE COM A LEI);</a:t>
            </a:r>
          </a:p>
          <a:p>
            <a:pPr algn="l">
              <a:lnSpc>
                <a:spcPts val="3359"/>
              </a:lnSpc>
            </a:pPr>
            <a:endParaRPr lang="en-US" sz="2000" dirty="0">
              <a:solidFill>
                <a:srgbClr val="273755"/>
              </a:solidFill>
              <a:latin typeface="Source Serif Pro Bold"/>
            </a:endParaRPr>
          </a:p>
          <a:p>
            <a:pPr algn="l"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PORTABILIDADE DOS DADOS;</a:t>
            </a:r>
          </a:p>
          <a:p>
            <a:pPr algn="l">
              <a:lnSpc>
                <a:spcPts val="3359"/>
              </a:lnSpc>
            </a:pPr>
            <a:endParaRPr lang="en-US" sz="2000" dirty="0">
              <a:solidFill>
                <a:srgbClr val="273755"/>
              </a:solidFill>
              <a:latin typeface="Source Serif Pro Bold"/>
            </a:endParaRPr>
          </a:p>
          <a:p>
            <a:pPr algn="l"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ELIMINAÇÃO DOS DADOS PESSOAIS TRATADOS COM O CONSENTIMENTO DO TITULAR (EXCETO ARTIGO 16);</a:t>
            </a:r>
          </a:p>
          <a:p>
            <a:pPr algn="l">
              <a:lnSpc>
                <a:spcPts val="3359"/>
              </a:lnSpc>
            </a:pPr>
            <a:endParaRPr lang="en-US" sz="2000" dirty="0">
              <a:solidFill>
                <a:srgbClr val="273755"/>
              </a:solidFill>
              <a:latin typeface="Source Serif Pro Bold"/>
            </a:endParaRPr>
          </a:p>
          <a:p>
            <a:pPr algn="l"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 INFORMAÇÃO SOBRE ENTIDADES COM AS QUAIS OS DADOS FORAM COMPARTILHADOS;</a:t>
            </a:r>
          </a:p>
          <a:p>
            <a:pPr algn="l">
              <a:lnSpc>
                <a:spcPts val="3359"/>
              </a:lnSpc>
            </a:pPr>
            <a:endParaRPr lang="en-US" sz="2000" dirty="0">
              <a:solidFill>
                <a:srgbClr val="273755"/>
              </a:solidFill>
              <a:latin typeface="Source Serif Pro Bold"/>
            </a:endParaRPr>
          </a:p>
          <a:p>
            <a:pPr algn="l"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INFORMAÇÃO SOBRE A POSSIBILIDADE DE NÃO FORNECER CONSENTIMENTO E CONSEQUÊNCIAS;</a:t>
            </a:r>
          </a:p>
          <a:p>
            <a:pPr algn="l">
              <a:lnSpc>
                <a:spcPts val="3359"/>
              </a:lnSpc>
            </a:pPr>
            <a:endParaRPr lang="en-US" sz="2000" dirty="0">
              <a:solidFill>
                <a:srgbClr val="273755"/>
              </a:solidFill>
              <a:latin typeface="Source Serif Pro Bold"/>
            </a:endParaRPr>
          </a:p>
          <a:p>
            <a:pPr algn="l">
              <a:lnSpc>
                <a:spcPts val="3359"/>
              </a:lnSpc>
            </a:pPr>
            <a:r>
              <a:rPr lang="en-US" sz="2000" dirty="0">
                <a:solidFill>
                  <a:srgbClr val="273755"/>
                </a:solidFill>
                <a:latin typeface="Source Serif Pro Bold"/>
              </a:rPr>
              <a:t>REVOGAÇÃO DO CONSENTIMENTO.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3453684"/>
            <a:ext cx="6812788" cy="3421707"/>
            <a:chOff x="0" y="0"/>
            <a:chExt cx="9083718" cy="4562275"/>
          </a:xfrm>
        </p:grpSpPr>
        <p:sp>
          <p:nvSpPr>
            <p:cNvPr id="5" name="AutoShape 5"/>
            <p:cNvSpPr/>
            <p:nvPr/>
          </p:nvSpPr>
          <p:spPr>
            <a:xfrm>
              <a:off x="0" y="3010601"/>
              <a:ext cx="2623525" cy="230003"/>
            </a:xfrm>
            <a:prstGeom prst="rect">
              <a:avLst/>
            </a:prstGeom>
            <a:solidFill>
              <a:srgbClr val="8AABC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9083718" cy="233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59"/>
                </a:lnSpc>
              </a:pPr>
              <a:r>
                <a:rPr lang="en-US" sz="5800">
                  <a:solidFill>
                    <a:srgbClr val="F9FCFF"/>
                  </a:solidFill>
                  <a:latin typeface="Montserrat Classic"/>
                </a:rPr>
                <a:t>DIREITOS DO TITULAR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88752"/>
              <a:ext cx="7822767" cy="603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7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rcRect t="32458" b="32458"/>
          <a:stretch>
            <a:fillRect/>
          </a:stretch>
        </p:blipFill>
        <p:spPr>
          <a:xfrm>
            <a:off x="-563165" y="-708979"/>
            <a:ext cx="19414329" cy="453802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66983" y="1502886"/>
            <a:ext cx="14954033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800">
                <a:solidFill>
                  <a:srgbClr val="F9FCFF"/>
                </a:solidFill>
                <a:latin typeface="Montserrat Classic Bold"/>
              </a:rPr>
              <a:t>NORMA ESPECÍFICA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196097"/>
            <a:ext cx="16230600" cy="555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 Classic Bold"/>
              </a:rPr>
              <a:t>ART. 23. O TRATAMENTO DE DADOS PESSOAIS PELAS PESSOAS JURÍDICAS DE DIREITO PÚBLICO REFERIDAS NO PARÁGRAFO ÚNICO DO ART. 1º DA LEI Nº 12.527, DE 18 DE NOVEMBRO DE 2011 (LEI DE ACESSO À INFORMAÇÃO) , DEVERÁ SER REALIZADO PARA O </a:t>
            </a:r>
            <a:r>
              <a:rPr lang="en-US" sz="2100" u="sng">
                <a:solidFill>
                  <a:srgbClr val="FFFFFF"/>
                </a:solidFill>
                <a:latin typeface="Montserrat Classic Bold"/>
              </a:rPr>
              <a:t>ATENDIMENTO DE SUA FINALIDADE PÚBLICA, NA PERSECUÇÃO DO INTERESSE PÚBLICO, COM O OBJETIVO DE EXECUTAR AS COMPETÊNCIAS LEGAIS OU CUMPRIR AS ATRIBUIÇÕES LEGAIS DO SERVIÇO PÚBLICO, DESDE QUE</a:t>
            </a:r>
            <a:r>
              <a:rPr lang="en-US" sz="2100">
                <a:solidFill>
                  <a:srgbClr val="FFFFFF"/>
                </a:solidFill>
                <a:latin typeface="Montserrat Classic Bold"/>
              </a:rPr>
              <a:t>: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 Classic Bold"/>
              </a:rPr>
              <a:t>I - SEJAM </a:t>
            </a:r>
            <a:r>
              <a:rPr lang="en-US" sz="2100" u="sng">
                <a:solidFill>
                  <a:srgbClr val="FFFFFF"/>
                </a:solidFill>
                <a:latin typeface="Montserrat Classic Bold"/>
              </a:rPr>
              <a:t>INFORMADAS</a:t>
            </a:r>
            <a:r>
              <a:rPr lang="en-US" sz="2100">
                <a:solidFill>
                  <a:srgbClr val="FFFFFF"/>
                </a:solidFill>
                <a:latin typeface="Montserrat Classic Bold"/>
              </a:rPr>
              <a:t> AS HIPÓTESES EM QUE, NO EXERCÍCIO DE SUAS COMPETÊNCIAS, REALIZAM O TRATAMENTO DE DADOS PESSOAIS, FORNECENDO INFORMAÇÕES CLARAS E ATUALIZADAS SOBRE A PREVISÃO LEGAL, A FINALIDADE, OS PROCEDIMENTOS E AS PRÁTICAS UTILIZADAS PARA A EXECUÇÃO DESSAS ATIVIDADES, EM VEÍCULOS DE FÁCIL ACESSO, PREFERENCIALMENTE EM SEUS SÍTIOS ELETRÔNICOS;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FFFFFF"/>
              </a:solidFill>
              <a:latin typeface="Montserrat Classic Bold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 Classic Bold"/>
              </a:rPr>
              <a:t>III - </a:t>
            </a:r>
            <a:r>
              <a:rPr lang="en-US" sz="2100" u="sng">
                <a:solidFill>
                  <a:srgbClr val="FFFFFF"/>
                </a:solidFill>
                <a:latin typeface="Montserrat Classic Bold"/>
              </a:rPr>
              <a:t>SEJA INDICADO UM ENCARREGADO</a:t>
            </a:r>
            <a:r>
              <a:rPr lang="en-US" sz="2100">
                <a:solidFill>
                  <a:srgbClr val="FFFFFF"/>
                </a:solidFill>
                <a:latin typeface="Montserrat Classic Bold"/>
              </a:rPr>
              <a:t> QUANDO REALIZAREM OPERAÇÕES DE TRATAMENTO DE DADOS PESSOAIS, NOS TERMOS DO ART. 39 DESTA LEI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6983" y="1064736"/>
            <a:ext cx="14954033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800">
                <a:solidFill>
                  <a:srgbClr val="F9FCFF"/>
                </a:solidFill>
                <a:latin typeface="Montserrat Classic Bold"/>
              </a:rPr>
              <a:t>TRANSFERÊNCIA E COMPARTILHAMENTO DE DADOS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2736" y="5631305"/>
            <a:ext cx="3296171" cy="192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9FCFF"/>
                </a:solidFill>
                <a:latin typeface="Source Serif Pro Bold"/>
              </a:rPr>
              <a:t>Comunicação e Compartilhamento com entidades privadas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99743" y="5874193"/>
            <a:ext cx="3296171" cy="144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9FCFF"/>
                </a:solidFill>
                <a:latin typeface="Source Serif Pro Bold"/>
              </a:rPr>
              <a:t>Transferência de Dados a Entidades Privadas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95914" y="5874193"/>
            <a:ext cx="3296171" cy="144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9FCFF"/>
                </a:solidFill>
                <a:latin typeface="Source Serif Pro Bold"/>
              </a:rPr>
              <a:t>Transferência Internacional de Dados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92086" y="6117080"/>
            <a:ext cx="3296171" cy="95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9FCFF"/>
                </a:solidFill>
                <a:latin typeface="Source Serif Pro Bold"/>
              </a:rPr>
              <a:t>Compartilhamento no Setor Público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549929" y="5874193"/>
            <a:ext cx="3296171" cy="144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9FCFF"/>
                </a:solidFill>
                <a:latin typeface="Source Serif Pro Bold"/>
              </a:rPr>
              <a:t>Armazenamento ou Compartilhamento em Nuvem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64178"/>
            <a:ext cx="9705828" cy="8100911"/>
            <a:chOff x="0" y="0"/>
            <a:chExt cx="12941104" cy="10801215"/>
          </a:xfrm>
        </p:grpSpPr>
        <p:sp>
          <p:nvSpPr>
            <p:cNvPr id="3" name="TextBox 3"/>
            <p:cNvSpPr txBox="1"/>
            <p:nvPr/>
          </p:nvSpPr>
          <p:spPr>
            <a:xfrm>
              <a:off x="0" y="1247418"/>
              <a:ext cx="12941104" cy="9553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14"/>
                </a:lnSpc>
              </a:pPr>
              <a:r>
                <a:rPr lang="en-US" sz="2724">
                  <a:solidFill>
                    <a:srgbClr val="273755"/>
                  </a:solidFill>
                  <a:latin typeface="Source Serif Pro"/>
                </a:rPr>
                <a:t>Casos de tratamentos de dados realizados para:</a:t>
              </a:r>
            </a:p>
            <a:p>
              <a:pPr algn="l">
                <a:lnSpc>
                  <a:spcPts val="3814"/>
                </a:lnSpc>
              </a:pPr>
              <a:r>
                <a:rPr lang="en-US" sz="2724">
                  <a:solidFill>
                    <a:srgbClr val="273755"/>
                  </a:solidFill>
                  <a:latin typeface="Source Serif Pro"/>
                </a:rPr>
                <a:t>fins exclusivamente: jornalísticos e artísticos; ac</a:t>
              </a:r>
              <a:r>
                <a:rPr lang="en-US" sz="2724">
                  <a:solidFill>
                    <a:srgbClr val="273755"/>
                  </a:solidFill>
                  <a:latin typeface="Source Serif Pro Bold"/>
                </a:rPr>
                <a:t>adêmicos;</a:t>
              </a:r>
            </a:p>
            <a:p>
              <a:pPr algn="l">
                <a:lnSpc>
                  <a:spcPts val="3814"/>
                </a:lnSpc>
              </a:pPr>
              <a:r>
                <a:rPr lang="en-US" sz="2724">
                  <a:solidFill>
                    <a:srgbClr val="273755"/>
                  </a:solidFill>
                  <a:latin typeface="Source Serif Pro Bold"/>
                </a:rPr>
                <a:t>f</a:t>
              </a:r>
              <a:r>
                <a:rPr lang="en-US" sz="2724">
                  <a:solidFill>
                    <a:srgbClr val="273755"/>
                  </a:solidFill>
                  <a:latin typeface="Source Serif Pro"/>
                </a:rPr>
                <a:t>ins exclusivos de segurança pública, defesa nacional, segurança do Estado ou atividades de investigação e repressão de infrações penais</a:t>
              </a:r>
            </a:p>
            <a:p>
              <a:pPr algn="l">
                <a:lnSpc>
                  <a:spcPts val="3814"/>
                </a:lnSpc>
              </a:pPr>
              <a:endParaRPr lang="en-US" sz="2724">
                <a:solidFill>
                  <a:srgbClr val="273755"/>
                </a:solidFill>
                <a:latin typeface="Source Serif Pro"/>
              </a:endParaRPr>
            </a:p>
            <a:p>
              <a:pPr algn="l">
                <a:lnSpc>
                  <a:spcPts val="3814"/>
                </a:lnSpc>
              </a:pPr>
              <a:r>
                <a:rPr lang="en-US" sz="2724">
                  <a:solidFill>
                    <a:srgbClr val="273755"/>
                  </a:solidFill>
                  <a:latin typeface="Source Serif Pro"/>
                </a:rPr>
                <a:t>Casos de tratamentos de dados provenientes de fora do território nacional e que não sejam objeto de comunicação, uso compartilhado de dados com agentes de tratamento brasileiros ou objeto de transferência internacional de dados com outro país que não o de proveniência, desde que o país de proveniência proporcione grau de proteção de dados pessoais adequado à LGPD.</a:t>
              </a:r>
            </a:p>
            <a:p>
              <a:pPr algn="l">
                <a:lnSpc>
                  <a:spcPts val="3814"/>
                </a:lnSpc>
              </a:pPr>
              <a:endParaRPr lang="en-US" sz="2724">
                <a:solidFill>
                  <a:srgbClr val="273755"/>
                </a:solidFill>
                <a:latin typeface="Source Serif Pro"/>
              </a:endParaRPr>
            </a:p>
            <a:p>
              <a:pPr algn="l">
                <a:lnSpc>
                  <a:spcPts val="3814"/>
                </a:lnSpc>
              </a:pPr>
              <a:r>
                <a:rPr lang="en-US" sz="2724">
                  <a:solidFill>
                    <a:srgbClr val="273755"/>
                  </a:solidFill>
                  <a:latin typeface="Source Serif Pro"/>
                </a:rPr>
                <a:t>Fonte: ITS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0"/>
              <a:ext cx="6274149" cy="265349"/>
            </a:xfrm>
            <a:prstGeom prst="rect">
              <a:avLst/>
            </a:prstGeom>
            <a:solidFill>
              <a:srgbClr val="8AABCA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9702" r="9702"/>
          <a:stretch>
            <a:fillRect/>
          </a:stretch>
        </p:blipFill>
        <p:spPr>
          <a:xfrm>
            <a:off x="11319225" y="2150821"/>
            <a:ext cx="6357732" cy="59853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47842" y="332871"/>
            <a:ext cx="15592317" cy="923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57"/>
              </a:lnSpc>
              <a:spcBef>
                <a:spcPct val="0"/>
              </a:spcBef>
            </a:pPr>
            <a:r>
              <a:rPr lang="en-US" sz="6047" u="none">
                <a:solidFill>
                  <a:srgbClr val="545454"/>
                </a:solidFill>
                <a:latin typeface="Montserrat Classic Bold"/>
              </a:rPr>
              <a:t>DADOS NÃO SUBMETIDOS À LGPD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480204"/>
            <a:ext cx="7044193" cy="5662027"/>
            <a:chOff x="0" y="0"/>
            <a:chExt cx="9392258" cy="7549370"/>
          </a:xfrm>
        </p:grpSpPr>
        <p:sp>
          <p:nvSpPr>
            <p:cNvPr id="3" name="TextBox 3"/>
            <p:cNvSpPr txBox="1"/>
            <p:nvPr/>
          </p:nvSpPr>
          <p:spPr>
            <a:xfrm>
              <a:off x="0" y="6939347"/>
              <a:ext cx="7985177" cy="610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9392258" cy="4673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59"/>
                </a:lnSpc>
              </a:pPr>
              <a:endParaRPr/>
            </a:p>
            <a:p>
              <a:pPr algn="l">
                <a:lnSpc>
                  <a:spcPts val="6959"/>
                </a:lnSpc>
              </a:pPr>
              <a:r>
                <a:rPr lang="en-US" sz="5800">
                  <a:solidFill>
                    <a:srgbClr val="F9FCFF"/>
                  </a:solidFill>
                  <a:latin typeface="Montserrat Classic"/>
                </a:rPr>
                <a:t>DISPENSA DE EXIGÊNCIA DO CONSENTIMENTO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064096"/>
              <a:ext cx="8439847" cy="753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8AABCA"/>
                  </a:solidFill>
                  <a:latin typeface="Montserrat Classic"/>
                </a:rPr>
                <a:t>ART. 7, DA LGPD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-485950" y="-254545"/>
            <a:ext cx="852693" cy="10838164"/>
          </a:xfrm>
          <a:prstGeom prst="rect">
            <a:avLst/>
          </a:prstGeom>
          <a:solidFill>
            <a:srgbClr val="8AABCA"/>
          </a:solidFill>
        </p:spPr>
      </p:sp>
      <p:sp>
        <p:nvSpPr>
          <p:cNvPr id="7" name="TextBox 7"/>
          <p:cNvSpPr txBox="1"/>
          <p:nvPr/>
        </p:nvSpPr>
        <p:spPr>
          <a:xfrm>
            <a:off x="9686792" y="1709293"/>
            <a:ext cx="7572508" cy="662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8"/>
              </a:lnSpc>
            </a:pPr>
            <a:r>
              <a:rPr lang="en-US" sz="3400">
                <a:solidFill>
                  <a:srgbClr val="FFFFFF"/>
                </a:solidFill>
                <a:ea typeface="Montserrat Classic"/>
              </a:rPr>
              <a:t>§ 4º É </a:t>
            </a:r>
            <a:r>
              <a:rPr lang="en-US" sz="3400">
                <a:solidFill>
                  <a:srgbClr val="FFFFFF"/>
                </a:solidFill>
                <a:latin typeface="Montserrat Classic Bold"/>
              </a:rPr>
              <a:t>DISPENSADA</a:t>
            </a:r>
            <a:r>
              <a:rPr lang="en-US" sz="3400">
                <a:solidFill>
                  <a:srgbClr val="FFFFFF"/>
                </a:solidFill>
                <a:latin typeface="Montserrat Classic"/>
              </a:rPr>
              <a:t> A EXIGÊNCIA DO </a:t>
            </a:r>
            <a:r>
              <a:rPr lang="en-US" sz="3400">
                <a:solidFill>
                  <a:srgbClr val="FFFFFF"/>
                </a:solidFill>
                <a:latin typeface="Montserrat Classic Bold"/>
              </a:rPr>
              <a:t>CONSENTIMENTO</a:t>
            </a:r>
            <a:r>
              <a:rPr lang="en-US" sz="3400">
                <a:solidFill>
                  <a:srgbClr val="FFFFFF"/>
                </a:solidFill>
                <a:latin typeface="Montserrat Classic"/>
              </a:rPr>
              <a:t> PREVISTO NO CAPUT DESTE ARTIGO PARA OS </a:t>
            </a:r>
            <a:r>
              <a:rPr lang="en-US" sz="3400">
                <a:solidFill>
                  <a:srgbClr val="FFFFFF"/>
                </a:solidFill>
                <a:latin typeface="Montserrat Classic Bold"/>
              </a:rPr>
              <a:t>DADOS TORNADOS MANIFESTAMENTE PÚBLICOS PELO TITULAR</a:t>
            </a:r>
            <a:r>
              <a:rPr lang="en-US" sz="3400">
                <a:solidFill>
                  <a:srgbClr val="FFFFFF"/>
                </a:solidFill>
                <a:latin typeface="Montserrat Classic"/>
              </a:rPr>
              <a:t>, RESGUARDADOS OS DIREITOS DO TITULAR E OS PRINCÍPIOS PREVISTOS NESTA LEI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85950" y="-254545"/>
            <a:ext cx="852693" cy="10838164"/>
          </a:xfrm>
          <a:prstGeom prst="rect">
            <a:avLst/>
          </a:prstGeom>
          <a:solidFill>
            <a:srgbClr val="8AABC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91" r="199" b="691"/>
          <a:stretch>
            <a:fillRect/>
          </a:stretch>
        </p:blipFill>
        <p:spPr>
          <a:xfrm>
            <a:off x="3834131" y="0"/>
            <a:ext cx="1037129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8571" y="-654245"/>
            <a:ext cx="6111895" cy="11511342"/>
          </a:xfrm>
          <a:prstGeom prst="rect">
            <a:avLst/>
          </a:prstGeom>
          <a:solidFill>
            <a:srgbClr val="8AABCA">
              <a:alpha val="21960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564642" y="5101426"/>
            <a:ext cx="5088713" cy="2297501"/>
            <a:chOff x="0" y="0"/>
            <a:chExt cx="6784951" cy="3063334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678495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PUBLICIDADE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69604" y="849301"/>
              <a:ext cx="5892196" cy="2191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4"/>
                </a:lnSpc>
              </a:pPr>
              <a:endParaRPr/>
            </a:p>
            <a:p>
              <a:pPr algn="ctr">
                <a:lnSpc>
                  <a:spcPts val="3394"/>
                </a:lnSpc>
              </a:pPr>
              <a:r>
                <a:rPr lang="en-US" sz="2425">
                  <a:solidFill>
                    <a:srgbClr val="273755"/>
                  </a:solidFill>
                  <a:latin typeface="Source Serif Pro Italics"/>
                </a:rPr>
                <a:t>Acesso à Informação</a:t>
              </a:r>
            </a:p>
            <a:p>
              <a:pPr algn="ctr">
                <a:lnSpc>
                  <a:spcPts val="3394"/>
                </a:lnSpc>
              </a:pPr>
              <a:endParaRPr lang="en-US" sz="2425">
                <a:solidFill>
                  <a:srgbClr val="273755"/>
                </a:solidFill>
                <a:latin typeface="Source Serif Pro Italics"/>
              </a:endParaRPr>
            </a:p>
            <a:p>
              <a:pPr algn="ctr">
                <a:lnSpc>
                  <a:spcPts val="3394"/>
                </a:lnSpc>
              </a:pPr>
              <a:r>
                <a:rPr lang="en-US" sz="2425">
                  <a:solidFill>
                    <a:srgbClr val="273755"/>
                  </a:solidFill>
                  <a:latin typeface="Source Serif Pro Italics"/>
                </a:rPr>
                <a:t>Política de Dados Abertos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10162" y="5101426"/>
            <a:ext cx="5088713" cy="2297501"/>
            <a:chOff x="0" y="0"/>
            <a:chExt cx="6784951" cy="3063334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6784951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PROTEÇÃO DE DADOS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69604" y="849301"/>
              <a:ext cx="5892196" cy="2191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4"/>
                </a:lnSpc>
              </a:pPr>
              <a:endParaRPr/>
            </a:p>
            <a:p>
              <a:pPr algn="ctr">
                <a:lnSpc>
                  <a:spcPts val="3394"/>
                </a:lnSpc>
              </a:pPr>
              <a:r>
                <a:rPr lang="en-US" sz="2425">
                  <a:solidFill>
                    <a:srgbClr val="273755"/>
                  </a:solidFill>
                  <a:latin typeface="Source Serif Pro Italics"/>
                </a:rPr>
                <a:t>Minimização</a:t>
              </a:r>
            </a:p>
            <a:p>
              <a:pPr algn="ctr">
                <a:lnSpc>
                  <a:spcPts val="3394"/>
                </a:lnSpc>
              </a:pPr>
              <a:endParaRPr lang="en-US" sz="2425">
                <a:solidFill>
                  <a:srgbClr val="273755"/>
                </a:solidFill>
                <a:latin typeface="Source Serif Pro Italics"/>
              </a:endParaRPr>
            </a:p>
            <a:p>
              <a:pPr algn="ctr">
                <a:lnSpc>
                  <a:spcPts val="3394"/>
                </a:lnSpc>
              </a:pPr>
              <a:r>
                <a:rPr lang="en-US" sz="2425">
                  <a:solidFill>
                    <a:srgbClr val="273755"/>
                  </a:solidFill>
                  <a:latin typeface="Source Serif Pro Italics"/>
                </a:rPr>
                <a:t>Legítimo Interesse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25120" y="4834726"/>
            <a:ext cx="5088713" cy="2830901"/>
            <a:chOff x="0" y="0"/>
            <a:chExt cx="6784951" cy="377453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6784951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ATUALIZAÇÃO E INVESTIMENTO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69604" y="1560501"/>
              <a:ext cx="5892196" cy="2191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4"/>
                </a:lnSpc>
              </a:pPr>
              <a:endParaRPr/>
            </a:p>
            <a:p>
              <a:pPr algn="ctr">
                <a:lnSpc>
                  <a:spcPts val="3394"/>
                </a:lnSpc>
              </a:pPr>
              <a:r>
                <a:rPr lang="en-US" sz="2425">
                  <a:solidFill>
                    <a:srgbClr val="273755"/>
                  </a:solidFill>
                  <a:latin typeface="Source Serif Pro Italics"/>
                </a:rPr>
                <a:t>Recursos Humanos</a:t>
              </a:r>
            </a:p>
            <a:p>
              <a:pPr algn="ctr">
                <a:lnSpc>
                  <a:spcPts val="3394"/>
                </a:lnSpc>
              </a:pPr>
              <a:endParaRPr lang="en-US" sz="2425">
                <a:solidFill>
                  <a:srgbClr val="273755"/>
                </a:solidFill>
                <a:latin typeface="Source Serif Pro Italics"/>
              </a:endParaRPr>
            </a:p>
            <a:p>
              <a:pPr algn="ctr">
                <a:lnSpc>
                  <a:spcPts val="3394"/>
                </a:lnSpc>
              </a:pPr>
              <a:r>
                <a:rPr lang="en-US" sz="2425">
                  <a:solidFill>
                    <a:srgbClr val="273755"/>
                  </a:solidFill>
                  <a:latin typeface="Source Serif Pro Italics"/>
                </a:rPr>
                <a:t>Recursos Tecnológicos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-717355" y="-665347"/>
            <a:ext cx="19722710" cy="2623875"/>
          </a:xfrm>
          <a:prstGeom prst="rect">
            <a:avLst/>
          </a:prstGeom>
          <a:solidFill>
            <a:srgbClr val="273755"/>
          </a:solidFill>
        </p:spPr>
      </p:sp>
      <p:sp>
        <p:nvSpPr>
          <p:cNvPr id="13" name="TextBox 13"/>
          <p:cNvSpPr txBox="1"/>
          <p:nvPr/>
        </p:nvSpPr>
        <p:spPr>
          <a:xfrm>
            <a:off x="3092044" y="-304550"/>
            <a:ext cx="1205095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</a:pPr>
            <a:r>
              <a:rPr lang="en-US" sz="5125" dirty="0">
                <a:solidFill>
                  <a:srgbClr val="F9FCFF"/>
                </a:solidFill>
                <a:latin typeface="Montserrat Classic Bold"/>
              </a:rPr>
              <a:t>DESAFIO: BUSCA PELA ADEQUAÇÃO E EQUILÍBRIO ENTRE EXIGÊNCIAS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47" b="75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91134" y="-401803"/>
            <a:ext cx="2767042" cy="11364085"/>
          </a:xfrm>
          <a:prstGeom prst="rect">
            <a:avLst/>
          </a:prstGeom>
          <a:solidFill>
            <a:srgbClr val="8AABC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45701" y="1581223"/>
            <a:ext cx="12796598" cy="739803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97035" y="3458432"/>
            <a:ext cx="10893929" cy="3370136"/>
            <a:chOff x="0" y="0"/>
            <a:chExt cx="14525239" cy="4493514"/>
          </a:xfrm>
        </p:grpSpPr>
        <p:sp>
          <p:nvSpPr>
            <p:cNvPr id="3" name="TextBox 3"/>
            <p:cNvSpPr txBox="1"/>
            <p:nvPr/>
          </p:nvSpPr>
          <p:spPr>
            <a:xfrm>
              <a:off x="0" y="1276710"/>
              <a:ext cx="14525239" cy="1168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59"/>
                </a:lnSpc>
              </a:pPr>
              <a:r>
                <a:rPr lang="en-US" sz="5800">
                  <a:solidFill>
                    <a:srgbClr val="8AABCA"/>
                  </a:solidFill>
                  <a:latin typeface="Montserrat Classic"/>
                </a:rPr>
                <a:t>ROADMAP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95113" y="-38100"/>
              <a:ext cx="12535012" cy="753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73776" y="3817239"/>
              <a:ext cx="1177768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>
              <a:off x="6105127" y="3065775"/>
              <a:ext cx="2314985" cy="117807"/>
            </a:xfrm>
            <a:prstGeom prst="rect">
              <a:avLst/>
            </a:prstGeom>
            <a:solidFill>
              <a:srgbClr val="8AABCA"/>
            </a:solid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619220"/>
            <a:ext cx="16230600" cy="90485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9429" y="-443877"/>
            <a:ext cx="19806858" cy="2591735"/>
            <a:chOff x="0" y="0"/>
            <a:chExt cx="26409143" cy="345564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6409143" cy="3455647"/>
            </a:xfrm>
            <a:prstGeom prst="rect">
              <a:avLst/>
            </a:prstGeom>
            <a:solidFill>
              <a:srgbClr val="F9FC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437909" y="1379235"/>
              <a:ext cx="17189901" cy="1168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59"/>
                </a:lnSpc>
              </a:pPr>
              <a:r>
                <a:rPr lang="en-US" sz="5800">
                  <a:solidFill>
                    <a:srgbClr val="273755"/>
                  </a:solidFill>
                  <a:latin typeface="Montserrat Classic Bold"/>
                </a:rPr>
                <a:t>MUITO OBRIGADO!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09556" y="3313356"/>
            <a:ext cx="12233340" cy="4955687"/>
            <a:chOff x="0" y="0"/>
            <a:chExt cx="16311121" cy="6607583"/>
          </a:xfrm>
        </p:grpSpPr>
        <p:sp>
          <p:nvSpPr>
            <p:cNvPr id="6" name="TextBox 6"/>
            <p:cNvSpPr txBox="1"/>
            <p:nvPr/>
          </p:nvSpPr>
          <p:spPr>
            <a:xfrm>
              <a:off x="0" y="818683"/>
              <a:ext cx="14607656" cy="1638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1"/>
                </a:lnSpc>
              </a:pPr>
              <a:r>
                <a:rPr lang="en-US" sz="2394">
                  <a:solidFill>
                    <a:srgbClr val="F9FCFF"/>
                  </a:solidFill>
                  <a:latin typeface="Source Serif Pro Bold"/>
                </a:rPr>
                <a:t>Professor Adjunto </a:t>
              </a:r>
              <a:r>
                <a:rPr lang="en-US" sz="2394">
                  <a:solidFill>
                    <a:srgbClr val="F9FCFF"/>
                  </a:solidFill>
                  <a:latin typeface="Source Serif Pro"/>
                </a:rPr>
                <a:t>da</a:t>
              </a:r>
              <a:r>
                <a:rPr lang="en-US" sz="2394">
                  <a:solidFill>
                    <a:srgbClr val="F9FCFF"/>
                  </a:solidFill>
                  <a:latin typeface="Source Serif Pro Bold"/>
                </a:rPr>
                <a:t> </a:t>
              </a:r>
              <a:r>
                <a:rPr lang="en-US" sz="2394">
                  <a:solidFill>
                    <a:srgbClr val="F9FCFF"/>
                  </a:solidFill>
                  <a:latin typeface="Source Serif Pro"/>
                </a:rPr>
                <a:t>Faculdade de Direito - Universidade Federal do Amazonas</a:t>
              </a:r>
            </a:p>
            <a:p>
              <a:pPr>
                <a:lnSpc>
                  <a:spcPts val="3351"/>
                </a:lnSpc>
              </a:pPr>
              <a:r>
                <a:rPr lang="en-US" sz="2394">
                  <a:solidFill>
                    <a:srgbClr val="F9FCFF"/>
                  </a:solidFill>
                  <a:latin typeface="Source Serif Pro Bold"/>
                </a:rPr>
                <a:t>Pós-Doutor em Democracia e Direitos Humanos</a:t>
              </a:r>
              <a:r>
                <a:rPr lang="en-US" sz="2394">
                  <a:solidFill>
                    <a:srgbClr val="F9FCFF"/>
                  </a:solidFill>
                  <a:latin typeface="Source Serif Pro"/>
                </a:rPr>
                <a:t> (Universidade de Coimbra)</a:t>
              </a:r>
            </a:p>
            <a:p>
              <a:pPr algn="l">
                <a:lnSpc>
                  <a:spcPts val="3351"/>
                </a:lnSpc>
              </a:pPr>
              <a:r>
                <a:rPr lang="en-US" sz="2394">
                  <a:solidFill>
                    <a:srgbClr val="F9FCFF"/>
                  </a:solidFill>
                  <a:latin typeface="Source Serif Pro Bold"/>
                </a:rPr>
                <a:t>Doutor em Direito</a:t>
              </a:r>
              <a:r>
                <a:rPr lang="en-US" sz="2394">
                  <a:solidFill>
                    <a:srgbClr val="F9FCFF"/>
                  </a:solidFill>
                  <a:latin typeface="Source Serif Pro"/>
                </a:rPr>
                <a:t> - Universidade Federal de Minas Gerais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6311121" cy="60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0"/>
                </a:lnSpc>
              </a:pPr>
              <a:r>
                <a:rPr lang="en-US" sz="2793">
                  <a:solidFill>
                    <a:srgbClr val="F9FCFF"/>
                  </a:solidFill>
                  <a:latin typeface="Montserrat Classic Bold"/>
                </a:rPr>
                <a:t>RAFAEL DA SILVA MENEZES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041502"/>
              <a:ext cx="14607656" cy="523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1"/>
                </a:lnSpc>
              </a:pPr>
              <a:r>
                <a:rPr lang="en-US" sz="2394">
                  <a:solidFill>
                    <a:srgbClr val="F9FCFF"/>
                  </a:solidFill>
                  <a:latin typeface="Source Serif Pro"/>
                </a:rPr>
                <a:t>(92) 99969-5138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165669"/>
              <a:ext cx="16311121" cy="60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0"/>
                </a:lnSpc>
              </a:pPr>
              <a:r>
                <a:rPr lang="en-US" sz="2793">
                  <a:solidFill>
                    <a:srgbClr val="F9FCFF"/>
                  </a:solidFill>
                  <a:latin typeface="Montserrat Classic Bold"/>
                </a:rPr>
                <a:t>TELEFONE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083625"/>
              <a:ext cx="14607656" cy="523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1"/>
                </a:lnSpc>
              </a:pPr>
              <a:r>
                <a:rPr lang="en-US" sz="2394">
                  <a:solidFill>
                    <a:srgbClr val="F9FCFF"/>
                  </a:solidFill>
                  <a:latin typeface="Source Serif Pro"/>
                </a:rPr>
                <a:t>rafaelsmenezes@gmail.com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207793"/>
              <a:ext cx="16311121" cy="60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0"/>
                </a:lnSpc>
              </a:pPr>
              <a:r>
                <a:rPr lang="en-US" sz="2793">
                  <a:solidFill>
                    <a:srgbClr val="F9FCFF"/>
                  </a:solidFill>
                  <a:latin typeface="Montserrat Classic Bold"/>
                </a:rPr>
                <a:t>ENDEREÇO DE E-MAIL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4223" r="4223" b="6279"/>
          <a:stretch>
            <a:fillRect/>
          </a:stretch>
        </p:blipFill>
        <p:spPr>
          <a:xfrm>
            <a:off x="241692" y="2940466"/>
            <a:ext cx="5212570" cy="57014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9501C1-2670-4847-AEBC-1BAFE4A72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81252"/>
            <a:ext cx="16357599" cy="752449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8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93504"/>
            <a:ext cx="9099122" cy="4737490"/>
          </a:xfrm>
          <a:prstGeom prst="rect">
            <a:avLst/>
          </a:prstGeom>
          <a:solidFill>
            <a:srgbClr val="8AABCA"/>
          </a:solidFill>
        </p:spPr>
      </p:sp>
      <p:sp>
        <p:nvSpPr>
          <p:cNvPr id="3" name="AutoShape 3"/>
          <p:cNvSpPr/>
          <p:nvPr/>
        </p:nvSpPr>
        <p:spPr>
          <a:xfrm>
            <a:off x="9099123" y="5930995"/>
            <a:ext cx="9188878" cy="4356006"/>
          </a:xfrm>
          <a:prstGeom prst="rect">
            <a:avLst/>
          </a:prstGeom>
          <a:solidFill>
            <a:srgbClr val="8AABCA"/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2107974"/>
            <a:ext cx="7121624" cy="3823019"/>
            <a:chOff x="0" y="0"/>
            <a:chExt cx="9495498" cy="5097359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9495498" cy="719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214">
                  <a:solidFill>
                    <a:srgbClr val="273755"/>
                  </a:solidFill>
                  <a:latin typeface="Montserrat Classic Bold"/>
                </a:rPr>
                <a:t>POLÍTICAS PÚBLICAS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98599" y="1516118"/>
              <a:ext cx="8298301" cy="3426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Mobilidade</a:t>
              </a:r>
              <a:r>
                <a:rPr lang="en-US" sz="3000" dirty="0">
                  <a:solidFill>
                    <a:srgbClr val="273755"/>
                  </a:solidFill>
                  <a:latin typeface="Source Serif Pro Bold Italics"/>
                </a:rPr>
                <a:t> Urbana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Atendimento</a:t>
              </a:r>
              <a:r>
                <a:rPr lang="en-US" sz="3000" dirty="0">
                  <a:solidFill>
                    <a:srgbClr val="273755"/>
                  </a:solidFill>
                  <a:latin typeface="Source Serif Pro Bold Italics"/>
                </a:rPr>
                <a:t> </a:t>
              </a: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à</a:t>
              </a:r>
              <a:r>
                <a:rPr lang="en-US" sz="3000" dirty="0">
                  <a:solidFill>
                    <a:srgbClr val="273755"/>
                  </a:solidFill>
                  <a:latin typeface="Source Serif Pro Bold Italics"/>
                </a:rPr>
                <a:t> </a:t>
              </a: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Saúde</a:t>
              </a:r>
              <a:endParaRPr lang="en-US" sz="3000" dirty="0">
                <a:solidFill>
                  <a:srgbClr val="273755"/>
                </a:solidFill>
                <a:latin typeface="Source Serif Pro Bold Italics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Distribuição</a:t>
              </a:r>
              <a:r>
                <a:rPr lang="en-US" sz="3000" dirty="0">
                  <a:solidFill>
                    <a:srgbClr val="273755"/>
                  </a:solidFill>
                  <a:latin typeface="Source Serif Pro Bold Italics"/>
                </a:rPr>
                <a:t> e </a:t>
              </a: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Alocação</a:t>
              </a:r>
              <a:r>
                <a:rPr lang="en-US" sz="3000" dirty="0">
                  <a:solidFill>
                    <a:srgbClr val="273755"/>
                  </a:solidFill>
                  <a:latin typeface="Source Serif Pro Bold Italics"/>
                </a:rPr>
                <a:t> de </a:t>
              </a: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Recursos</a:t>
              </a:r>
              <a:r>
                <a:rPr lang="en-US" sz="3000" dirty="0">
                  <a:solidFill>
                    <a:srgbClr val="273755"/>
                  </a:solidFill>
                  <a:latin typeface="Source Serif Pro Bold Italics"/>
                </a:rPr>
                <a:t> </a:t>
              </a: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Públicos</a:t>
              </a:r>
              <a:r>
                <a:rPr lang="en-US" sz="3000" dirty="0">
                  <a:solidFill>
                    <a:srgbClr val="273755"/>
                  </a:solidFill>
                  <a:latin typeface="Source Serif Pro Bold Italics"/>
                </a:rPr>
                <a:t> (EGOV)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Cidades</a:t>
              </a:r>
              <a:r>
                <a:rPr lang="en-US" sz="3000" dirty="0">
                  <a:solidFill>
                    <a:srgbClr val="273755"/>
                  </a:solidFill>
                  <a:latin typeface="Source Serif Pro Bold Italics"/>
                </a:rPr>
                <a:t> </a:t>
              </a:r>
              <a:r>
                <a:rPr lang="en-US" sz="3000" dirty="0" err="1">
                  <a:solidFill>
                    <a:srgbClr val="273755"/>
                  </a:solidFill>
                  <a:latin typeface="Source Serif Pro Bold Italics"/>
                </a:rPr>
                <a:t>Inteligente</a:t>
              </a:r>
              <a:endParaRPr lang="en-US" sz="3000" dirty="0">
                <a:solidFill>
                  <a:srgbClr val="273755"/>
                </a:solidFill>
                <a:latin typeface="Source Serif Pro Bold Italics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3777846" y="991276"/>
              <a:ext cx="1939807" cy="126248"/>
            </a:xfrm>
            <a:prstGeom prst="rect">
              <a:avLst/>
            </a:prstGeom>
            <a:solidFill>
              <a:srgbClr val="F9FC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024790" y="6174399"/>
            <a:ext cx="7234510" cy="3717254"/>
            <a:chOff x="0" y="-66675"/>
            <a:chExt cx="9646013" cy="4956337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9646013" cy="730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72"/>
                </a:lnSpc>
              </a:pPr>
              <a:r>
                <a:rPr lang="en-US" sz="3265">
                  <a:solidFill>
                    <a:srgbClr val="273755"/>
                  </a:solidFill>
                  <a:latin typeface="Montserrat Classic Bold"/>
                </a:rPr>
                <a:t>PRODUTOS E SERVIÇOS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08087" y="1541057"/>
              <a:ext cx="8429838" cy="3348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2"/>
                </a:lnSpc>
              </a:pPr>
              <a:r>
                <a:rPr lang="en-US" sz="2830" dirty="0">
                  <a:solidFill>
                    <a:srgbClr val="273755"/>
                  </a:solidFill>
                  <a:latin typeface="Source Serif Pro Bold Italics"/>
                </a:rPr>
                <a:t>Target: </a:t>
              </a:r>
              <a:r>
                <a:rPr lang="en-US" sz="2830" dirty="0" err="1">
                  <a:solidFill>
                    <a:srgbClr val="273755"/>
                  </a:solidFill>
                  <a:latin typeface="Source Serif Pro Bold Italics"/>
                </a:rPr>
                <a:t>gravidez</a:t>
              </a:r>
              <a:endParaRPr lang="en-US" sz="2830" dirty="0">
                <a:solidFill>
                  <a:srgbClr val="273755"/>
                </a:solidFill>
                <a:latin typeface="Source Serif Pro Bold Italics"/>
              </a:endParaRPr>
            </a:p>
            <a:p>
              <a:pPr algn="ctr">
                <a:lnSpc>
                  <a:spcPts val="3962"/>
                </a:lnSpc>
              </a:pPr>
              <a:r>
                <a:rPr lang="en-US" sz="2830" dirty="0">
                  <a:solidFill>
                    <a:srgbClr val="273755"/>
                  </a:solidFill>
                  <a:latin typeface="Source Serif Pro Bold Italics"/>
                </a:rPr>
                <a:t>American Express: </a:t>
              </a:r>
              <a:r>
                <a:rPr lang="en-US" sz="2830" dirty="0" err="1">
                  <a:solidFill>
                    <a:srgbClr val="273755"/>
                  </a:solidFill>
                  <a:latin typeface="Source Serif Pro Bold Italics"/>
                </a:rPr>
                <a:t>fraudes</a:t>
              </a:r>
              <a:r>
                <a:rPr lang="en-US" sz="2830" dirty="0">
                  <a:solidFill>
                    <a:srgbClr val="273755"/>
                  </a:solidFill>
                  <a:latin typeface="Source Serif Pro Bold Italics"/>
                </a:rPr>
                <a:t> em </a:t>
              </a:r>
              <a:r>
                <a:rPr lang="en-US" sz="2830" dirty="0" err="1">
                  <a:solidFill>
                    <a:srgbClr val="273755"/>
                  </a:solidFill>
                  <a:latin typeface="Source Serif Pro Bold Italics"/>
                </a:rPr>
                <a:t>compras</a:t>
              </a:r>
              <a:endParaRPr lang="en-US" sz="2830" dirty="0">
                <a:solidFill>
                  <a:srgbClr val="273755"/>
                </a:solidFill>
                <a:latin typeface="Source Serif Pro Bold Italics"/>
              </a:endParaRPr>
            </a:p>
            <a:p>
              <a:pPr algn="ctr">
                <a:lnSpc>
                  <a:spcPts val="3962"/>
                </a:lnSpc>
              </a:pPr>
              <a:r>
                <a:rPr lang="en-US" sz="2830" dirty="0">
                  <a:solidFill>
                    <a:srgbClr val="273755"/>
                  </a:solidFill>
                  <a:latin typeface="Source Serif Pro Bold Italics"/>
                </a:rPr>
                <a:t>Amazon: </a:t>
              </a:r>
              <a:r>
                <a:rPr lang="en-US" sz="2830" dirty="0" err="1">
                  <a:solidFill>
                    <a:srgbClr val="273755"/>
                  </a:solidFill>
                  <a:latin typeface="Source Serif Pro Bold Italics"/>
                </a:rPr>
                <a:t>perfil</a:t>
              </a:r>
              <a:r>
                <a:rPr lang="en-US" sz="2830" dirty="0">
                  <a:solidFill>
                    <a:srgbClr val="273755"/>
                  </a:solidFill>
                  <a:latin typeface="Source Serif Pro Bold Italics"/>
                </a:rPr>
                <a:t> </a:t>
              </a:r>
              <a:r>
                <a:rPr lang="en-US" sz="2830" dirty="0" err="1">
                  <a:solidFill>
                    <a:srgbClr val="273755"/>
                  </a:solidFill>
                  <a:latin typeface="Source Serif Pro Bold Italics"/>
                </a:rPr>
                <a:t>individualizado</a:t>
              </a:r>
              <a:endParaRPr lang="en-US" sz="2830" dirty="0">
                <a:solidFill>
                  <a:srgbClr val="273755"/>
                </a:solidFill>
                <a:latin typeface="Source Serif Pro Bold Italics"/>
              </a:endParaRPr>
            </a:p>
            <a:p>
              <a:pPr algn="ctr">
                <a:lnSpc>
                  <a:spcPts val="3962"/>
                </a:lnSpc>
              </a:pPr>
              <a:r>
                <a:rPr lang="en-US" sz="2830" dirty="0" err="1">
                  <a:solidFill>
                    <a:srgbClr val="273755"/>
                  </a:solidFill>
                  <a:latin typeface="Source Serif Pro Bold Italics"/>
                </a:rPr>
                <a:t>Setor</a:t>
              </a:r>
              <a:r>
                <a:rPr lang="en-US" sz="2830" dirty="0">
                  <a:solidFill>
                    <a:srgbClr val="273755"/>
                  </a:solidFill>
                  <a:latin typeface="Source Serif Pro Bold Italics"/>
                </a:rPr>
                <a:t> de </a:t>
              </a:r>
              <a:r>
                <a:rPr lang="en-US" sz="2830" dirty="0" err="1">
                  <a:solidFill>
                    <a:srgbClr val="273755"/>
                  </a:solidFill>
                  <a:latin typeface="Source Serif Pro Bold Italics"/>
                </a:rPr>
                <a:t>Seguros</a:t>
              </a:r>
              <a:endParaRPr lang="en-US" sz="2830" dirty="0">
                <a:solidFill>
                  <a:srgbClr val="273755"/>
                </a:solidFill>
                <a:latin typeface="Source Serif Pro Bold Italics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3837729" y="1006988"/>
              <a:ext cx="1970555" cy="128249"/>
            </a:xfrm>
            <a:prstGeom prst="rect">
              <a:avLst/>
            </a:prstGeom>
            <a:solidFill>
              <a:srgbClr val="F9FC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024790" y="1998282"/>
            <a:ext cx="7390359" cy="3852880"/>
            <a:chOff x="0" y="0"/>
            <a:chExt cx="9853812" cy="513717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9853812" cy="744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0"/>
                </a:lnSpc>
              </a:pPr>
              <a:r>
                <a:rPr lang="en-US" sz="3336">
                  <a:solidFill>
                    <a:srgbClr val="273755"/>
                  </a:solidFill>
                  <a:latin typeface="Montserrat Classic Bold"/>
                </a:rPr>
                <a:t>DISCRIMINAÇÃO ALGORÍTMICA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21187" y="1566069"/>
              <a:ext cx="8611438" cy="3419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8"/>
                </a:lnSpc>
              </a:pPr>
              <a:r>
                <a:rPr lang="en-US" sz="2891">
                  <a:solidFill>
                    <a:srgbClr val="273755"/>
                  </a:solidFill>
                  <a:latin typeface="Source Serif Pro Bold Italics"/>
                </a:rPr>
                <a:t>Concessão de Crédito</a:t>
              </a:r>
            </a:p>
            <a:p>
              <a:pPr algn="ctr">
                <a:lnSpc>
                  <a:spcPts val="4048"/>
                </a:lnSpc>
              </a:pPr>
              <a:r>
                <a:rPr lang="en-US" sz="2891">
                  <a:solidFill>
                    <a:srgbClr val="273755"/>
                  </a:solidFill>
                  <a:latin typeface="Source Serif Pro Bold Italics"/>
                </a:rPr>
                <a:t>Contratação de Seguros</a:t>
              </a:r>
            </a:p>
            <a:p>
              <a:pPr algn="ctr">
                <a:lnSpc>
                  <a:spcPts val="4048"/>
                </a:lnSpc>
              </a:pPr>
              <a:r>
                <a:rPr lang="en-US" sz="2891">
                  <a:solidFill>
                    <a:srgbClr val="273755"/>
                  </a:solidFill>
                  <a:latin typeface="Source Serif Pro Bold Italics"/>
                </a:rPr>
                <a:t>Vieses na Aplicação dos Algoritmos</a:t>
              </a:r>
            </a:p>
            <a:p>
              <a:pPr algn="ctr">
                <a:lnSpc>
                  <a:spcPts val="4048"/>
                </a:lnSpc>
              </a:pPr>
              <a:r>
                <a:rPr lang="en-US" sz="2891">
                  <a:solidFill>
                    <a:srgbClr val="273755"/>
                  </a:solidFill>
                  <a:latin typeface="Source Serif Pro Bold Italics"/>
                </a:rPr>
                <a:t>Policiamento Preditivo </a:t>
              </a:r>
            </a:p>
            <a:p>
              <a:pPr algn="ctr">
                <a:lnSpc>
                  <a:spcPts val="4048"/>
                </a:lnSpc>
              </a:pPr>
              <a:endParaRPr lang="en-US" sz="2891">
                <a:solidFill>
                  <a:srgbClr val="273755"/>
                </a:solidFill>
                <a:latin typeface="Source Serif Pro Bold Italics"/>
              </a:endParaRP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3920403" y="1028681"/>
              <a:ext cx="2013005" cy="131012"/>
            </a:xfrm>
            <a:prstGeom prst="rect">
              <a:avLst/>
            </a:prstGeom>
            <a:solidFill>
              <a:srgbClr val="8AABC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01195" y="6558877"/>
            <a:ext cx="7617774" cy="3450984"/>
            <a:chOff x="0" y="0"/>
            <a:chExt cx="10157032" cy="460131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76200"/>
              <a:ext cx="10157032" cy="77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4"/>
                </a:lnSpc>
              </a:pPr>
              <a:r>
                <a:rPr lang="en-US" sz="3438">
                  <a:solidFill>
                    <a:srgbClr val="273755"/>
                  </a:solidFill>
                  <a:latin typeface="Montserrat Classic Bold"/>
                </a:rPr>
                <a:t>CIDADANIA E DEMOCRACIA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40302" y="1625724"/>
              <a:ext cx="8876428" cy="2809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2"/>
                </a:lnSpc>
              </a:pPr>
              <a:r>
                <a:rPr lang="en-US" sz="2980">
                  <a:solidFill>
                    <a:srgbClr val="273755"/>
                  </a:solidFill>
                  <a:latin typeface="Source Serif Pro Bold Italics"/>
                </a:rPr>
                <a:t>Perfil de "bons" e "maus" cidadãos</a:t>
              </a:r>
            </a:p>
            <a:p>
              <a:pPr algn="ctr">
                <a:lnSpc>
                  <a:spcPts val="4172"/>
                </a:lnSpc>
              </a:pPr>
              <a:r>
                <a:rPr lang="en-US" sz="2980">
                  <a:solidFill>
                    <a:srgbClr val="273755"/>
                  </a:solidFill>
                  <a:latin typeface="Source Serif Pro Bold Italics"/>
                </a:rPr>
                <a:t>Distribuição e Propagação de Desinformação</a:t>
              </a:r>
            </a:p>
            <a:p>
              <a:pPr algn="ctr">
                <a:lnSpc>
                  <a:spcPts val="4172"/>
                </a:lnSpc>
              </a:pPr>
              <a:r>
                <a:rPr lang="en-US" sz="2980">
                  <a:solidFill>
                    <a:srgbClr val="273755"/>
                  </a:solidFill>
                  <a:latin typeface="Source Serif Pro Bold Italics"/>
                </a:rPr>
                <a:t>Fraudes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4041041" y="1060336"/>
              <a:ext cx="2074949" cy="135044"/>
            </a:xfrm>
            <a:prstGeom prst="rect">
              <a:avLst/>
            </a:prstGeom>
            <a:solidFill>
              <a:srgbClr val="8AABCA"/>
            </a:solidFill>
          </p:spPr>
        </p:sp>
      </p:grpSp>
      <p:sp>
        <p:nvSpPr>
          <p:cNvPr id="20" name="AutoShape 20"/>
          <p:cNvSpPr/>
          <p:nvPr/>
        </p:nvSpPr>
        <p:spPr>
          <a:xfrm>
            <a:off x="1" y="-392034"/>
            <a:ext cx="18288000" cy="2153123"/>
          </a:xfrm>
          <a:prstGeom prst="rect">
            <a:avLst/>
          </a:prstGeom>
          <a:solidFill>
            <a:srgbClr val="273755"/>
          </a:solidFill>
        </p:spPr>
      </p:sp>
      <p:sp>
        <p:nvSpPr>
          <p:cNvPr id="21" name="TextBox 21"/>
          <p:cNvSpPr txBox="1"/>
          <p:nvPr/>
        </p:nvSpPr>
        <p:spPr>
          <a:xfrm>
            <a:off x="2190328" y="278447"/>
            <a:ext cx="13907344" cy="124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</a:pPr>
            <a:r>
              <a:rPr lang="en-US" sz="3800" spc="95">
                <a:solidFill>
                  <a:srgbClr val="F9FCFF"/>
                </a:solidFill>
                <a:latin typeface="Montserrat Classic Bold"/>
              </a:rPr>
              <a:t>VALOR E RISCO ECONÔMICO E SOCIAL DOS DADOS PESSOAIS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7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4157" y="1028700"/>
            <a:ext cx="13565604" cy="1193383"/>
            <a:chOff x="0" y="0"/>
            <a:chExt cx="18087472" cy="1591178"/>
          </a:xfrm>
        </p:grpSpPr>
        <p:sp>
          <p:nvSpPr>
            <p:cNvPr id="3" name="TextBox 3"/>
            <p:cNvSpPr txBox="1"/>
            <p:nvPr/>
          </p:nvSpPr>
          <p:spPr>
            <a:xfrm>
              <a:off x="0" y="623155"/>
              <a:ext cx="18087472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59"/>
                </a:lnSpc>
              </a:pPr>
              <a:r>
                <a:rPr lang="en-US" sz="4800">
                  <a:solidFill>
                    <a:srgbClr val="F9FCFF"/>
                  </a:solidFill>
                  <a:latin typeface="Montserrat Classic Bold"/>
                </a:rPr>
                <a:t>DADOS PESSOAIS: DIREITO FUNDAMENTAL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0"/>
              <a:ext cx="8008948" cy="117807"/>
            </a:xfrm>
            <a:prstGeom prst="rect">
              <a:avLst/>
            </a:prstGeom>
            <a:solidFill>
              <a:srgbClr val="8AABC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92252" y="5871885"/>
            <a:ext cx="3279548" cy="1390399"/>
            <a:chOff x="0" y="0"/>
            <a:chExt cx="4372730" cy="1853865"/>
          </a:xfrm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437273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9FCFF"/>
                  </a:solidFill>
                  <a:latin typeface="Montserrat Classic Bold"/>
                </a:rPr>
                <a:t>ATIVOS SOCIAIS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2107" y="1086573"/>
              <a:ext cx="378851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48238" y="5762350"/>
            <a:ext cx="3279548" cy="1431687"/>
            <a:chOff x="0" y="398480"/>
            <a:chExt cx="4372730" cy="1908916"/>
          </a:xfrm>
        </p:grpSpPr>
        <p:sp>
          <p:nvSpPr>
            <p:cNvPr id="9" name="TextBox 9"/>
            <p:cNvSpPr txBox="1"/>
            <p:nvPr/>
          </p:nvSpPr>
          <p:spPr>
            <a:xfrm>
              <a:off x="0" y="398480"/>
              <a:ext cx="4372730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9FCFF"/>
                  </a:solidFill>
                  <a:latin typeface="Montserrat Classic Bold"/>
                </a:rPr>
                <a:t>ATIVOS ECONÔMICOS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92107" y="1803418"/>
              <a:ext cx="378851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04225" y="6060878"/>
            <a:ext cx="3279548" cy="631587"/>
            <a:chOff x="0" y="754080"/>
            <a:chExt cx="4372730" cy="84211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54080"/>
              <a:ext cx="437273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9FCFF"/>
                  </a:solidFill>
                  <a:latin typeface="Montserrat Classic Bold"/>
                </a:rPr>
                <a:t>PATRIMÔNIO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2107" y="1092218"/>
              <a:ext cx="378851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060211" y="6097212"/>
            <a:ext cx="3279548" cy="718842"/>
            <a:chOff x="0" y="637740"/>
            <a:chExt cx="4372730" cy="95845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637740"/>
              <a:ext cx="437273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9FCFF"/>
                  </a:solidFill>
                  <a:latin typeface="Montserrat Classic Bold"/>
                </a:rPr>
                <a:t>DIREITO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92107" y="1092218"/>
              <a:ext cx="378851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11892" y="5642377"/>
            <a:ext cx="3279548" cy="1851414"/>
            <a:chOff x="0" y="550044"/>
            <a:chExt cx="4372730" cy="246855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550044"/>
              <a:ext cx="4372730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9FCFF"/>
                  </a:solidFill>
                  <a:latin typeface="Montserrat Classic Bold"/>
                </a:rPr>
                <a:t>LEGISLAÇÃO NACIONAL E INTERNACIONAL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92107" y="2514618"/>
              <a:ext cx="3788516" cy="503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35481" y="4244209"/>
            <a:ext cx="15017036" cy="793088"/>
            <a:chOff x="0" y="0"/>
            <a:chExt cx="20022714" cy="1057451"/>
          </a:xfrm>
        </p:grpSpPr>
        <p:sp>
          <p:nvSpPr>
            <p:cNvPr id="21" name="AutoShape 21"/>
            <p:cNvSpPr/>
            <p:nvPr/>
          </p:nvSpPr>
          <p:spPr>
            <a:xfrm>
              <a:off x="528725" y="441773"/>
              <a:ext cx="19004187" cy="173905"/>
            </a:xfrm>
            <a:prstGeom prst="rect">
              <a:avLst/>
            </a:prstGeom>
            <a:solidFill>
              <a:srgbClr val="8AABCA"/>
            </a:solidFill>
          </p:spPr>
        </p:sp>
        <p:grpSp>
          <p:nvGrpSpPr>
            <p:cNvPr id="22" name="Group 22"/>
            <p:cNvGrpSpPr/>
            <p:nvPr/>
          </p:nvGrpSpPr>
          <p:grpSpPr>
            <a:xfrm>
              <a:off x="0" y="0"/>
              <a:ext cx="1057451" cy="1057451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FCFF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18965263" y="0"/>
              <a:ext cx="1057451" cy="1057451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FCFF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4741316" y="0"/>
              <a:ext cx="1057451" cy="1057451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FCFF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9482632" y="0"/>
              <a:ext cx="1057451" cy="1057451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FCFF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14223947" y="0"/>
              <a:ext cx="1057451" cy="1057451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9FCFF"/>
              </a:solidFill>
            </p:spPr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95" b="27204"/>
          <a:stretch>
            <a:fillRect/>
          </a:stretch>
        </p:blipFill>
        <p:spPr>
          <a:xfrm>
            <a:off x="-672572" y="-577577"/>
            <a:ext cx="19633144" cy="59440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811" r="16811"/>
          <a:stretch>
            <a:fillRect/>
          </a:stretch>
        </p:blipFill>
        <p:spPr>
          <a:xfrm>
            <a:off x="3377248" y="4277835"/>
            <a:ext cx="2346584" cy="23420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353" r="6353"/>
          <a:stretch>
            <a:fillRect/>
          </a:stretch>
        </p:blipFill>
        <p:spPr>
          <a:xfrm>
            <a:off x="7970708" y="4277835"/>
            <a:ext cx="2346584" cy="2342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0800" r="10800"/>
          <a:stretch>
            <a:fillRect/>
          </a:stretch>
        </p:blipFill>
        <p:spPr>
          <a:xfrm>
            <a:off x="12564169" y="4277835"/>
            <a:ext cx="2346584" cy="23420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01395" y="744819"/>
            <a:ext cx="12745168" cy="289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9FCFF"/>
                </a:solidFill>
                <a:latin typeface="Montserrat Classic Bold"/>
              </a:rPr>
              <a:t>EXEMPLOS DE SANÇÕES EM DECORRÊNCIA DA VIOLAÇÃO A DIREITOS RELACIONADOS A DADOS PESSOAIS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26919" y="6903343"/>
            <a:ext cx="4247241" cy="1677579"/>
            <a:chOff x="0" y="0"/>
            <a:chExt cx="5662988" cy="2236772"/>
          </a:xfrm>
        </p:grpSpPr>
        <p:sp>
          <p:nvSpPr>
            <p:cNvPr id="8" name="TextBox 8"/>
            <p:cNvSpPr txBox="1"/>
            <p:nvPr/>
          </p:nvSpPr>
          <p:spPr>
            <a:xfrm>
              <a:off x="872464" y="979049"/>
              <a:ext cx="3918061" cy="125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Falha no dever de prevenção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5662988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"/>
                </a:rPr>
                <a:t>£ 183 MILHÕES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50359" y="6903343"/>
            <a:ext cx="4247241" cy="2153829"/>
            <a:chOff x="0" y="0"/>
            <a:chExt cx="5662988" cy="2871772"/>
          </a:xfrm>
        </p:grpSpPr>
        <p:sp>
          <p:nvSpPr>
            <p:cNvPr id="11" name="TextBox 11"/>
            <p:cNvSpPr txBox="1"/>
            <p:nvPr/>
          </p:nvSpPr>
          <p:spPr>
            <a:xfrm>
              <a:off x="872464" y="979049"/>
              <a:ext cx="3918061" cy="255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Informações incompletas sobre os consentimentos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5662988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"/>
                </a:rPr>
                <a:t>€ 50 MILHÕES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13840" y="6903343"/>
            <a:ext cx="4247241" cy="1677579"/>
            <a:chOff x="0" y="0"/>
            <a:chExt cx="5662988" cy="2236772"/>
          </a:xfrm>
        </p:grpSpPr>
        <p:sp>
          <p:nvSpPr>
            <p:cNvPr id="14" name="TextBox 14"/>
            <p:cNvSpPr txBox="1"/>
            <p:nvPr/>
          </p:nvSpPr>
          <p:spPr>
            <a:xfrm>
              <a:off x="872464" y="979049"/>
              <a:ext cx="3918061" cy="125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Políticas de Privacidade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5662988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"/>
                </a:rPr>
                <a:t>US$ 5,5 BILHÕES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6066" y="1572506"/>
            <a:ext cx="15915869" cy="83956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-242300"/>
            <a:ext cx="16073234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endParaRPr/>
          </a:p>
          <a:p>
            <a:pPr algn="ctr">
              <a:lnSpc>
                <a:spcPts val="5040"/>
              </a:lnSpc>
            </a:pPr>
            <a:r>
              <a:rPr lang="en-US" sz="5800">
                <a:solidFill>
                  <a:srgbClr val="273755"/>
                </a:solidFill>
                <a:latin typeface="Montserrat Classic Bold"/>
              </a:rPr>
              <a:t>GDPR ENFORCEMENT TRACKER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3903" b="35669"/>
          <a:stretch>
            <a:fillRect/>
          </a:stretch>
        </p:blipFill>
        <p:spPr>
          <a:xfrm>
            <a:off x="0" y="-659282"/>
            <a:ext cx="18288000" cy="26186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052140"/>
            <a:ext cx="6065047" cy="350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endParaRPr dirty="0"/>
          </a:p>
          <a:p>
            <a:pPr algn="l">
              <a:lnSpc>
                <a:spcPts val="6959"/>
              </a:lnSpc>
            </a:pPr>
            <a:r>
              <a:rPr lang="en-US" sz="5800" dirty="0">
                <a:solidFill>
                  <a:srgbClr val="273755"/>
                </a:solidFill>
                <a:latin typeface="Montserrat Classic Bold"/>
              </a:rPr>
              <a:t>PRINCIPAIS MARCOS REGULATÓRIOS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152556" y="2207146"/>
            <a:ext cx="9106744" cy="7885868"/>
            <a:chOff x="0" y="0"/>
            <a:chExt cx="12142325" cy="10514491"/>
          </a:xfrm>
        </p:grpSpPr>
        <p:sp>
          <p:nvSpPr>
            <p:cNvPr id="5" name="TextBox 5"/>
            <p:cNvSpPr txBox="1"/>
            <p:nvPr/>
          </p:nvSpPr>
          <p:spPr>
            <a:xfrm>
              <a:off x="0" y="868044"/>
              <a:ext cx="10874232" cy="610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Proteção e Tratamento de Dados Pessoais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214232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+ DE 100 PAÍSES E OCDE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052983"/>
              <a:ext cx="10874232" cy="1905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Regulamento Geral sobre a Proteção de Dados </a:t>
              </a:r>
            </a:p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Vigência: 2018 (R$ 2,5 bilhões em 785 multas)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160 mil reports de violação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18264"/>
              <a:ext cx="1214232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GDPR </a:t>
              </a:r>
              <a:r>
                <a:rPr lang="en-US" sz="3000">
                  <a:solidFill>
                    <a:srgbClr val="273755"/>
                  </a:solidFill>
                  <a:latin typeface="Montserrat Classic"/>
                </a:rPr>
                <a:t>(UNIÃO EUROPEIA E E.E. EUROPEU)</a:t>
              </a: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251123"/>
              <a:ext cx="10874232" cy="125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Lei n. 13.709/2018</a:t>
              </a:r>
            </a:p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Vigência: 18/09/2020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598603"/>
              <a:ext cx="12142325" cy="339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CALIFORNIA CONSUMER PRIVACY ACT (CCPA)</a:t>
              </a:r>
            </a:p>
            <a:p>
              <a:pPr>
                <a:lnSpc>
                  <a:spcPts val="3919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"/>
                </a:rPr>
                <a:t>California Consumer Privacy Act</a:t>
              </a:r>
            </a:p>
            <a:p>
              <a:pPr>
                <a:lnSpc>
                  <a:spcPts val="3919"/>
                </a:lnSpc>
              </a:pPr>
              <a:r>
                <a:rPr lang="en-US" sz="2800">
                  <a:solidFill>
                    <a:srgbClr val="273755"/>
                  </a:solidFill>
                  <a:latin typeface="Source Serif Pro"/>
                </a:rPr>
                <a:t>Vigência: 2020</a:t>
              </a:r>
            </a:p>
            <a:p>
              <a:pPr>
                <a:lnSpc>
                  <a:spcPts val="4200"/>
                </a:lnSpc>
              </a:pPr>
              <a:endParaRPr lang="en-US" sz="2800">
                <a:solidFill>
                  <a:srgbClr val="273755"/>
                </a:solidFill>
                <a:latin typeface="Source Serif Pro"/>
              </a:endParaRPr>
            </a:p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273755"/>
                  </a:solidFill>
                  <a:latin typeface="Montserrat Classic Bold"/>
                </a:rPr>
                <a:t>LEI GERAL DE PROTEÇÃO DE DADOS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28700" y="2609965"/>
            <a:ext cx="4492061" cy="193539"/>
          </a:xfrm>
          <a:prstGeom prst="rect">
            <a:avLst/>
          </a:prstGeom>
          <a:solidFill>
            <a:srgbClr val="8AABCA"/>
          </a:solid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1526</Words>
  <Application>Microsoft Macintosh PowerPoint</Application>
  <PresentationFormat>Custom</PresentationFormat>
  <Paragraphs>217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Montserrat Classic Bold</vt:lpstr>
      <vt:lpstr>Source Serif Pro Italics</vt:lpstr>
      <vt:lpstr>Calibri</vt:lpstr>
      <vt:lpstr>Source Serif Pro Bold</vt:lpstr>
      <vt:lpstr>Arial</vt:lpstr>
      <vt:lpstr>Source Serif Pro Bold Italics</vt:lpstr>
      <vt:lpstr>Montserrat Classic</vt:lpstr>
      <vt:lpstr>Arimo Bold</vt:lpstr>
      <vt:lpstr>Source Serif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Rafael Menezes</dc:creator>
  <cp:lastModifiedBy>Rafael Menezes</cp:lastModifiedBy>
  <cp:revision>5</cp:revision>
  <dcterms:created xsi:type="dcterms:W3CDTF">2020-12-03T19:26:15Z</dcterms:created>
  <dcterms:modified xsi:type="dcterms:W3CDTF">2020-12-03T20:13:17Z</dcterms:modified>
</cp:coreProperties>
</file>